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3"/>
  </p:notesMasterIdLst>
  <p:sldIdLst>
    <p:sldId id="287" r:id="rId2"/>
    <p:sldId id="256" r:id="rId3"/>
    <p:sldId id="291" r:id="rId4"/>
    <p:sldId id="292" r:id="rId5"/>
    <p:sldId id="293" r:id="rId6"/>
    <p:sldId id="294" r:id="rId7"/>
    <p:sldId id="290" r:id="rId8"/>
    <p:sldId id="295" r:id="rId9"/>
    <p:sldId id="296" r:id="rId10"/>
    <p:sldId id="297" r:id="rId11"/>
    <p:sldId id="298" r:id="rId12"/>
    <p:sldId id="307" r:id="rId13"/>
    <p:sldId id="299" r:id="rId14"/>
    <p:sldId id="302" r:id="rId15"/>
    <p:sldId id="301" r:id="rId16"/>
    <p:sldId id="300" r:id="rId17"/>
    <p:sldId id="306" r:id="rId18"/>
    <p:sldId id="303" r:id="rId19"/>
    <p:sldId id="304" r:id="rId20"/>
    <p:sldId id="305" r:id="rId21"/>
    <p:sldId id="289" r:id="rId22"/>
  </p:sldIdLst>
  <p:sldSz cx="9144000" cy="5143500" type="screen16x9"/>
  <p:notesSz cx="6858000" cy="9144000"/>
  <p:embeddedFontLst>
    <p:embeddedFont>
      <p:font typeface="Abadi Extra Light" panose="020B0204020104020204" pitchFamily="34" charset="0"/>
      <p:regular r:id="rId24"/>
    </p:embeddedFont>
    <p:embeddedFont>
      <p:font typeface="Arvo" panose="020B0604020202020204"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Maiandra GD" panose="020E0502030308020204" pitchFamily="34" charset="0"/>
      <p:regular r:id="rId33"/>
    </p:embeddedFont>
    <p:embeddedFont>
      <p:font typeface="Roboto Condensed" panose="020B0604020202020204" charset="0"/>
      <p:regular r:id="rId34"/>
      <p:bold r:id="rId35"/>
      <p:italic r:id="rId36"/>
      <p:boldItalic r:id="rId37"/>
    </p:embeddedFont>
    <p:embeddedFont>
      <p:font typeface="Roboto Condensed Ligh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995C20-9659-1024-BDEE-EB45A10232BD}" v="17" dt="2020-08-28T00:31:32.363"/>
    <p1510:client id="{3C02488E-BA47-D743-B711-336ADB9B91DD}" v="180" dt="2020-08-28T02:03:50.594"/>
    <p1510:client id="{4BD48631-4694-2277-C281-E86F86D6CCD0}" v="368" dt="2020-08-27T10:42:05.109"/>
    <p1510:client id="{5ABE22DB-182F-B828-5E4C-68C3B1F47856}" v="59" dt="2020-08-27T22:50:39.838"/>
    <p1510:client id="{5D9ED03B-BE55-F1FC-B219-E99F870BCF4B}" v="33" dt="2020-08-27T06:38:38.610"/>
    <p1510:client id="{69E5D1D3-258C-1588-4887-95FAAE15C012}" v="460" dt="2020-08-27T09:52:50.799"/>
    <p1510:client id="{76AE975D-5D92-16AB-F61E-A34F9AC14EC6}" v="683" dt="2020-08-27T14:57:53.206"/>
    <p1510:client id="{7BC3B6D3-09A0-506A-F7C7-1E04CC5B4885}" v="117" dt="2020-08-27T23:30:35.603"/>
    <p1510:client id="{8C5C9CD5-9D90-F9AE-A165-D4A571427DF3}" v="7" dt="2020-08-28T00:21:51.767"/>
    <p1510:client id="{92D69052-EC85-79CD-AF9D-C0FD09EEDE2C}" v="2" dt="2020-08-27T05:41:49.228"/>
    <p1510:client id="{A2392AD8-DF31-2074-CE69-438561BA0716}" v="16" dt="2020-08-27T10:02:52.435"/>
    <p1510:client id="{A6C53EC3-95D5-A0E0-7BF2-63E0929C90A6}" v="185" dt="2020-08-27T09:36:49.117"/>
    <p1510:client id="{A7334323-3FF9-515F-F887-134A6E83C11B}" v="5" dt="2020-08-27T23:11:00.775"/>
    <p1510:client id="{EB6F8209-340F-28E6-C107-BD158BF8D1E0}" v="439" dt="2020-08-27T14:12:20.601"/>
  </p1510:revLst>
</p1510:revInfo>
</file>

<file path=ppt/tableStyles.xml><?xml version="1.0" encoding="utf-8"?>
<a:tblStyleLst xmlns:a="http://schemas.openxmlformats.org/drawingml/2006/main" def="{430270D7-0F24-41F1-BF80-D8FF8D1C462F}">
  <a:tblStyle styleId="{430270D7-0F24-41F1-BF80-D8FF8D1C462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9865"/>
  </p:normalViewPr>
  <p:slideViewPr>
    <p:cSldViewPr snapToGrid="0" snapToObjects="1">
      <p:cViewPr varScale="1">
        <p:scale>
          <a:sx n="99" d="100"/>
          <a:sy n="99" d="100"/>
        </p:scale>
        <p:origin x="1904" y="176"/>
      </p:cViewPr>
      <p:guideLst/>
    </p:cSldViewPr>
  </p:slideViewPr>
  <p:notesTextViewPr>
    <p:cViewPr>
      <p:scale>
        <a:sx n="130" d="100"/>
        <a:sy n="13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F68D2F2-04DA-4666-B0D7-E32C7D3880A1}" type="slidenum">
              <a:rPr lang="ja-JP" altLang="en-US" smtClean="0"/>
              <a:pPr>
                <a:defRPr/>
              </a:pPr>
              <a:t>1</a:t>
            </a:fld>
            <a:endParaRPr lang="ja-JP" altLang="en-US"/>
          </a:p>
        </p:txBody>
      </p:sp>
    </p:spTree>
    <p:extLst>
      <p:ext uri="{BB962C8B-B14F-4D97-AF65-F5344CB8AC3E}">
        <p14:creationId xmlns:p14="http://schemas.microsoft.com/office/powerpoint/2010/main" val="987727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Then, I will introduce our Achievement.</a:t>
            </a:r>
          </a:p>
          <a:p>
            <a:pPr>
              <a:buNone/>
            </a:pPr>
            <a:r>
              <a:rPr lang="en-US"/>
              <a:t>There are 2 functions which our App required.</a:t>
            </a:r>
          </a:p>
          <a:p>
            <a:pPr>
              <a:buNone/>
            </a:pPr>
            <a:r>
              <a:rPr lang="en-US"/>
              <a:t>They are to generate </a:t>
            </a:r>
            <a:r>
              <a:rPr lang="en-US" err="1"/>
              <a:t>EmoLog</a:t>
            </a:r>
            <a:r>
              <a:rPr lang="en-US"/>
              <a:t> &amp; to provide chat rooms.</a:t>
            </a:r>
          </a:p>
          <a:p>
            <a:pPr>
              <a:buNone/>
            </a:pPr>
            <a:r>
              <a:rPr lang="en-US"/>
              <a:t>We first planned to generate </a:t>
            </a:r>
            <a:r>
              <a:rPr lang="en-US" err="1"/>
              <a:t>EmoLog</a:t>
            </a:r>
            <a:r>
              <a:rPr lang="en-US"/>
              <a:t> from SNS posts or location.</a:t>
            </a:r>
          </a:p>
          <a:p>
            <a:pPr>
              <a:buNone/>
            </a:pPr>
            <a:r>
              <a:rPr lang="en-US"/>
              <a:t>But we came to focus on SNS posts finally.</a:t>
            </a:r>
          </a:p>
          <a:p>
            <a:pPr>
              <a:buNone/>
            </a:pPr>
            <a:r>
              <a:rPr lang="en-US"/>
              <a:t>And we completed comment &amp; chat functions partially.</a:t>
            </a:r>
          </a:p>
          <a:p>
            <a:pPr>
              <a:buNone/>
            </a:pPr>
            <a:r>
              <a:rPr lang="en-US"/>
              <a:t>Overall, we focused on improving functions really needed.</a:t>
            </a:r>
          </a:p>
          <a:p>
            <a:pPr>
              <a:buNone/>
            </a:pPr>
            <a:endParaRPr lang="en-US">
              <a:latin typeface="Calibri"/>
              <a:cs typeface="Calibri"/>
            </a:endParaRPr>
          </a:p>
        </p:txBody>
      </p:sp>
    </p:spTree>
    <p:extLst>
      <p:ext uri="{BB962C8B-B14F-4D97-AF65-F5344CB8AC3E}">
        <p14:creationId xmlns:p14="http://schemas.microsoft.com/office/powerpoint/2010/main" val="2615705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Next, I will explain what we cared on our development.</a:t>
            </a:r>
          </a:p>
          <a:p>
            <a:pPr>
              <a:buNone/>
            </a:pPr>
            <a:r>
              <a:rPr lang="en-US"/>
              <a:t>First, to develop smoothly as a group, </a:t>
            </a:r>
          </a:p>
          <a:p>
            <a:pPr>
              <a:buNone/>
            </a:pPr>
            <a:r>
              <a:rPr lang="en-US"/>
              <a:t>we utilized </a:t>
            </a:r>
            <a:r>
              <a:rPr lang="en-US" err="1"/>
              <a:t>Github</a:t>
            </a:r>
            <a:r>
              <a:rPr lang="en-US"/>
              <a:t> &amp; Docker.</a:t>
            </a:r>
          </a:p>
          <a:p>
            <a:pPr>
              <a:buNone/>
            </a:pPr>
            <a:r>
              <a:rPr lang="en-US"/>
              <a:t>Thanks to them, </a:t>
            </a:r>
          </a:p>
          <a:p>
            <a:pPr>
              <a:buNone/>
            </a:pPr>
            <a:r>
              <a:rPr lang="en-US"/>
              <a:t>we could use libraries or frameworks of same versions.</a:t>
            </a:r>
          </a:p>
          <a:p>
            <a:pPr>
              <a:buNone/>
            </a:pPr>
            <a:r>
              <a:rPr lang="en-US"/>
              <a:t>And, we shared our knowledge with each other.</a:t>
            </a:r>
          </a:p>
          <a:p>
            <a:pPr>
              <a:buNone/>
            </a:pPr>
            <a:r>
              <a:rPr lang="en-US"/>
              <a:t>So the progress was delayed a little </a:t>
            </a:r>
          </a:p>
          <a:p>
            <a:pPr>
              <a:buNone/>
            </a:pPr>
            <a:r>
              <a:rPr lang="en-US"/>
              <a:t>but the skills of each members improved</a:t>
            </a:r>
          </a:p>
          <a:p>
            <a:pPr>
              <a:buNone/>
            </a:pPr>
            <a:r>
              <a:rPr lang="en-US"/>
              <a:t>Second, to develop smoothly online, </a:t>
            </a:r>
          </a:p>
          <a:p>
            <a:pPr>
              <a:buNone/>
            </a:pPr>
            <a:r>
              <a:rPr lang="en-US"/>
              <a:t>we utilized screen sharing &amp; communicated actively.</a:t>
            </a:r>
          </a:p>
          <a:p>
            <a:pPr>
              <a:buNone/>
            </a:pPr>
            <a:r>
              <a:rPr lang="en-US"/>
              <a:t>So we could share our development troubles </a:t>
            </a:r>
          </a:p>
          <a:p>
            <a:pPr>
              <a:buNone/>
            </a:pPr>
            <a:r>
              <a:rPr lang="en-US"/>
              <a:t>or our daily incidents.</a:t>
            </a:r>
          </a:p>
          <a:p>
            <a:pPr>
              <a:buNone/>
            </a:pPr>
            <a:endParaRPr lang="en-US">
              <a:latin typeface="Calibri"/>
              <a:cs typeface="Calibri"/>
            </a:endParaRPr>
          </a:p>
        </p:txBody>
      </p:sp>
    </p:spTree>
    <p:extLst>
      <p:ext uri="{BB962C8B-B14F-4D97-AF65-F5344CB8AC3E}">
        <p14:creationId xmlns:p14="http://schemas.microsoft.com/office/powerpoint/2010/main" val="1326402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Next, I will explain members role.</a:t>
            </a:r>
          </a:p>
          <a:p>
            <a:pPr>
              <a:buNone/>
            </a:pPr>
            <a:r>
              <a:rPr lang="en-US"/>
              <a:t>First, to set up development environment, </a:t>
            </a:r>
          </a:p>
          <a:p>
            <a:pPr>
              <a:buNone/>
            </a:pPr>
            <a:r>
              <a:rPr lang="en-US"/>
              <a:t>Yuta-</a:t>
            </a:r>
            <a:r>
              <a:rPr lang="en-US" err="1"/>
              <a:t>kun</a:t>
            </a:r>
            <a:r>
              <a:rPr lang="en-US"/>
              <a:t> suggested Postgres, Docker and so on.</a:t>
            </a:r>
          </a:p>
          <a:p>
            <a:pPr>
              <a:buNone/>
            </a:pPr>
            <a:r>
              <a:rPr lang="en-US"/>
              <a:t>Second, members to generate </a:t>
            </a:r>
            <a:r>
              <a:rPr lang="en-US" err="1"/>
              <a:t>Emologs</a:t>
            </a:r>
            <a:r>
              <a:rPr lang="en-US"/>
              <a:t> are </a:t>
            </a:r>
          </a:p>
          <a:p>
            <a:pPr>
              <a:buNone/>
            </a:pPr>
            <a:r>
              <a:rPr lang="en-US"/>
              <a:t>Naoto-</a:t>
            </a:r>
            <a:r>
              <a:rPr lang="en-US" err="1"/>
              <a:t>kun</a:t>
            </a:r>
            <a:r>
              <a:rPr lang="en-US"/>
              <a:t>, Yuta-</a:t>
            </a:r>
            <a:r>
              <a:rPr lang="en-US" err="1"/>
              <a:t>kun</a:t>
            </a:r>
            <a:r>
              <a:rPr lang="en-US"/>
              <a:t> and me.</a:t>
            </a:r>
          </a:p>
          <a:p>
            <a:pPr>
              <a:buNone/>
            </a:pPr>
            <a:r>
              <a:rPr lang="en-US"/>
              <a:t>We extracted keywords from Twitter and convert them to </a:t>
            </a:r>
            <a:r>
              <a:rPr lang="en-US" err="1"/>
              <a:t>EmoLog</a:t>
            </a:r>
            <a:r>
              <a:rPr lang="en-US"/>
              <a:t>.</a:t>
            </a:r>
          </a:p>
          <a:p>
            <a:pPr>
              <a:buNone/>
            </a:pPr>
            <a:r>
              <a:rPr lang="en-US"/>
              <a:t>Third, Naoto-</a:t>
            </a:r>
            <a:r>
              <a:rPr lang="en-US" err="1"/>
              <a:t>kun</a:t>
            </a:r>
            <a:r>
              <a:rPr lang="en-US"/>
              <a:t> &amp; Yuta-</a:t>
            </a:r>
            <a:r>
              <a:rPr lang="en-US" err="1"/>
              <a:t>kun</a:t>
            </a:r>
            <a:r>
              <a:rPr lang="en-US"/>
              <a:t> developed models or batch systems</a:t>
            </a:r>
          </a:p>
          <a:p>
            <a:pPr>
              <a:buNone/>
            </a:pPr>
            <a:r>
              <a:rPr lang="en-US"/>
              <a:t>to transfer data from backend to frontend.</a:t>
            </a:r>
          </a:p>
          <a:p>
            <a:pPr>
              <a:buNone/>
            </a:pPr>
            <a:r>
              <a:rPr lang="en-US"/>
              <a:t>Finally, Masahito-</a:t>
            </a:r>
            <a:r>
              <a:rPr lang="en-US" err="1"/>
              <a:t>kun</a:t>
            </a:r>
            <a:r>
              <a:rPr lang="en-US"/>
              <a:t> designed our App graphic </a:t>
            </a:r>
          </a:p>
          <a:p>
            <a:pPr>
              <a:buNone/>
            </a:pPr>
            <a:r>
              <a:rPr lang="en-US"/>
              <a:t>and Naoto-</a:t>
            </a:r>
            <a:r>
              <a:rPr lang="en-US" err="1"/>
              <a:t>kun</a:t>
            </a:r>
            <a:r>
              <a:rPr lang="en-US"/>
              <a:t> helped him.</a:t>
            </a:r>
          </a:p>
          <a:p>
            <a:pPr>
              <a:buNone/>
            </a:pPr>
            <a:endParaRPr lang="en-US">
              <a:latin typeface="Calibri"/>
              <a:cs typeface="Calibri"/>
            </a:endParaRPr>
          </a:p>
        </p:txBody>
      </p:sp>
    </p:spTree>
    <p:extLst>
      <p:ext uri="{BB962C8B-B14F-4D97-AF65-F5344CB8AC3E}">
        <p14:creationId xmlns:p14="http://schemas.microsoft.com/office/powerpoint/2010/main" val="3009845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Finally, I will introduce our future update.</a:t>
            </a:r>
          </a:p>
          <a:p>
            <a:pPr>
              <a:buNone/>
            </a:pPr>
            <a:r>
              <a:rPr lang="en-US"/>
              <a:t>First, to make </a:t>
            </a:r>
            <a:r>
              <a:rPr lang="en-US" err="1"/>
              <a:t>EmoLogs</a:t>
            </a:r>
            <a:r>
              <a:rPr lang="en-US"/>
              <a:t> more various, </a:t>
            </a:r>
          </a:p>
          <a:p>
            <a:pPr>
              <a:buNone/>
            </a:pPr>
            <a:r>
              <a:rPr lang="en-US"/>
              <a:t>we will utilize location to generate </a:t>
            </a:r>
            <a:r>
              <a:rPr lang="en-US" err="1"/>
              <a:t>EmoLog</a:t>
            </a:r>
            <a:r>
              <a:rPr lang="en-US"/>
              <a:t>.</a:t>
            </a:r>
          </a:p>
          <a:p>
            <a:pPr>
              <a:buNone/>
            </a:pPr>
            <a:r>
              <a:rPr lang="en-US"/>
              <a:t>Second, to make it easy to communicate with others,</a:t>
            </a:r>
          </a:p>
          <a:p>
            <a:pPr>
              <a:buNone/>
            </a:pPr>
            <a:r>
              <a:rPr lang="en-US"/>
              <a:t>we will add friend registration or notification.</a:t>
            </a:r>
          </a:p>
          <a:p>
            <a:pPr>
              <a:buNone/>
            </a:pPr>
            <a:r>
              <a:rPr lang="en-US"/>
              <a:t>Finally, to make our App more user-friendly, </a:t>
            </a:r>
          </a:p>
          <a:p>
            <a:pPr>
              <a:buNone/>
            </a:pPr>
            <a:r>
              <a:rPr lang="en-US"/>
              <a:t>we will add some configurations.</a:t>
            </a:r>
          </a:p>
          <a:p>
            <a:pPr>
              <a:buNone/>
            </a:pPr>
            <a:endParaRPr lang="en-US">
              <a:latin typeface="Calibri"/>
              <a:cs typeface="Calibri"/>
            </a:endParaRPr>
          </a:p>
        </p:txBody>
      </p:sp>
    </p:spTree>
    <p:extLst>
      <p:ext uri="{BB962C8B-B14F-4D97-AF65-F5344CB8AC3E}">
        <p14:creationId xmlns:p14="http://schemas.microsoft.com/office/powerpoint/2010/main" val="3342962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As a closing, </a:t>
            </a:r>
          </a:p>
          <a:p>
            <a:pPr>
              <a:buNone/>
            </a:pPr>
            <a:r>
              <a:rPr lang="en-US"/>
              <a:t>we provided the </a:t>
            </a:r>
            <a:r>
              <a:rPr lang="en-US" err="1"/>
              <a:t>EmoLog</a:t>
            </a:r>
            <a:r>
              <a:rPr lang="en-US"/>
              <a:t> service to connect people online .</a:t>
            </a:r>
          </a:p>
          <a:p>
            <a:pPr>
              <a:buNone/>
            </a:pPr>
            <a:r>
              <a:rPr lang="en-US"/>
              <a:t>That's all, thank you for listening.</a:t>
            </a:r>
          </a:p>
          <a:p>
            <a:pPr>
              <a:buNone/>
            </a:pPr>
            <a:endParaRPr lang="en-US">
              <a:latin typeface="Calibri"/>
              <a:cs typeface="Calibri"/>
            </a:endParaRPr>
          </a:p>
        </p:txBody>
      </p:sp>
    </p:spTree>
    <p:extLst>
      <p:ext uri="{BB962C8B-B14F-4D97-AF65-F5344CB8AC3E}">
        <p14:creationId xmlns:p14="http://schemas.microsoft.com/office/powerpoint/2010/main" val="114593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Hello everyone</a:t>
            </a:r>
          </a:p>
          <a:p>
            <a:pPr>
              <a:buNone/>
            </a:pPr>
            <a:r>
              <a:rPr lang="en-US"/>
              <a:t>We </a:t>
            </a:r>
            <a:r>
              <a:rPr lang="en-US" dirty="0" err="1"/>
              <a:t>gonna</a:t>
            </a:r>
            <a:r>
              <a:rPr lang="en-US"/>
              <a:t> show you guys our supreme innovative application</a:t>
            </a:r>
            <a:endParaRPr lang="ja-JP"/>
          </a:p>
          <a:p>
            <a:pPr>
              <a:buNone/>
            </a:pPr>
            <a:r>
              <a:rPr lang="ja-JP" altLang="en-US"/>
              <a:t>メンバー紹介</a:t>
            </a:r>
            <a:r>
              <a:rPr lang="en-US"/>
              <a:t>~~</a:t>
            </a:r>
          </a:p>
          <a:p>
            <a:pPr>
              <a:buNone/>
            </a:pPr>
            <a:r>
              <a:rPr lang="en-US"/>
              <a:t>Lets get started</a:t>
            </a:r>
          </a:p>
          <a:p>
            <a:pPr marL="0" lvl="0" indent="0" algn="l">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First, </a:t>
            </a:r>
            <a:r>
              <a:rPr lang="en-US" dirty="0" err="1"/>
              <a:t>Im</a:t>
            </a:r>
            <a:r>
              <a:rPr lang="en-US"/>
              <a:t> </a:t>
            </a:r>
            <a:r>
              <a:rPr lang="en-US" dirty="0" err="1"/>
              <a:t>gonna</a:t>
            </a:r>
            <a:r>
              <a:rPr lang="en-US"/>
              <a:t> introduce some background issues here</a:t>
            </a:r>
          </a:p>
          <a:p>
            <a:pPr>
              <a:buNone/>
            </a:pPr>
            <a:br>
              <a:rPr lang="en-US"/>
            </a:br>
            <a:endParaRPr lang="en-US"/>
          </a:p>
          <a:p>
            <a:pPr>
              <a:buNone/>
            </a:pPr>
            <a:r>
              <a:rPr lang="en-US"/>
              <a:t>Haven’t you bumped into such problems?</a:t>
            </a:r>
          </a:p>
          <a:p>
            <a:pPr>
              <a:buNone/>
            </a:pPr>
            <a:r>
              <a:rPr lang="en-US"/>
              <a:t>COVID-19 made people more isolated, because you cannot meet your friends of your university or members of your lab in person, and it also prevent you from getting back to your hometown to see your old friends, and parents.</a:t>
            </a:r>
          </a:p>
          <a:p>
            <a:pPr>
              <a:buNone/>
            </a:pPr>
            <a:r>
              <a:rPr lang="en-US"/>
              <a:t>Of course, you can talk with them online, like with a chat app, but as you know, you cannot easily catch up with every one of them.</a:t>
            </a:r>
          </a:p>
          <a:p>
            <a:pPr>
              <a:buNone/>
            </a:pPr>
            <a:r>
              <a:rPr lang="en-US"/>
              <a:t>And so are parents, according to our survey to our acquaintance and parents, more than half of them agreed with the idea that they want to know children’s recent news without bothering them, like «how are you» messages everyday like a broken record.</a:t>
            </a:r>
          </a:p>
          <a:p>
            <a:pPr>
              <a:buNone/>
            </a:pPr>
            <a:endParaRPr lang="en-US">
              <a:latin typeface="Calibri"/>
              <a:cs typeface="Calibri"/>
            </a:endParaRPr>
          </a:p>
        </p:txBody>
      </p:sp>
    </p:spTree>
    <p:extLst>
      <p:ext uri="{BB962C8B-B14F-4D97-AF65-F5344CB8AC3E}">
        <p14:creationId xmlns:p14="http://schemas.microsoft.com/office/powerpoint/2010/main" val="305707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In addition to that, existing SNS have several problems,</a:t>
            </a:r>
          </a:p>
          <a:p>
            <a:pPr>
              <a:buNone/>
            </a:pPr>
            <a:r>
              <a:rPr lang="en-US"/>
              <a:t>First, about 1 to many type of SNS, </a:t>
            </a:r>
          </a:p>
          <a:p>
            <a:pPr>
              <a:buNone/>
            </a:pPr>
            <a:r>
              <a:rPr lang="en-US"/>
              <a:t>Which means broadcasting type,</a:t>
            </a:r>
          </a:p>
          <a:p>
            <a:pPr>
              <a:buNone/>
            </a:pPr>
            <a:r>
              <a:rPr lang="en-US"/>
              <a:t> your conversation is exposed to public, so you cannot start conversation which you want to keep secret.</a:t>
            </a:r>
          </a:p>
          <a:p>
            <a:pPr>
              <a:buNone/>
            </a:pPr>
            <a:r>
              <a:rPr lang="en-US"/>
              <a:t>Second, in 1 to 1 type of SNS, you barely start a conversation with your remote friends unless you have some topic to talk about.</a:t>
            </a:r>
          </a:p>
          <a:p>
            <a:pPr>
              <a:buNone/>
            </a:pPr>
            <a:endParaRPr lang="en-US">
              <a:latin typeface="Calibri"/>
              <a:cs typeface="Calibri"/>
            </a:endParaRPr>
          </a:p>
        </p:txBody>
      </p:sp>
    </p:spTree>
    <p:extLst>
      <p:ext uri="{BB962C8B-B14F-4D97-AF65-F5344CB8AC3E}">
        <p14:creationId xmlns:p14="http://schemas.microsoft.com/office/powerpoint/2010/main" val="2289166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Against these problems, we chose to provide an application software enabling you to keep in touch with your friends, family and children.</a:t>
            </a:r>
          </a:p>
          <a:p>
            <a:pPr>
              <a:buNone/>
            </a:pPr>
            <a:r>
              <a:rPr lang="en-US"/>
              <a:t>To provide details, we use the summary of the day represented with successive emoji, as a topic to talk about. This is called emolog.</a:t>
            </a:r>
          </a:p>
          <a:p>
            <a:pPr>
              <a:buNone/>
            </a:pPr>
            <a:r>
              <a:rPr lang="en-US"/>
              <a:t>Why? Because emoji is vague, abstract and you have to ask your friends what they mean in order to fill your curiosity.</a:t>
            </a:r>
          </a:p>
          <a:p>
            <a:pPr>
              <a:buNone/>
            </a:pPr>
            <a:r>
              <a:rPr lang="en-US"/>
              <a:t>Thus, it leads to a good conversation.</a:t>
            </a:r>
          </a:p>
          <a:p>
            <a:pPr>
              <a:buNone/>
            </a:pPr>
            <a:r>
              <a:rPr lang="en-US"/>
              <a:t>Technically speaking, extracting your lifelog automatically and process them into emolog, and post it on the service on occasion so you can talk with friends with chat function in it.</a:t>
            </a:r>
          </a:p>
          <a:p>
            <a:pPr>
              <a:buNone/>
            </a:pPr>
            <a:endParaRPr lang="en-US">
              <a:latin typeface="Calibri"/>
              <a:cs typeface="Calibri"/>
            </a:endParaRPr>
          </a:p>
        </p:txBody>
      </p:sp>
    </p:spTree>
    <p:extLst>
      <p:ext uri="{BB962C8B-B14F-4D97-AF65-F5344CB8AC3E}">
        <p14:creationId xmlns:p14="http://schemas.microsoft.com/office/powerpoint/2010/main" val="367236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Our service's main targets are parents and children whose children are living on their own as students.</a:t>
            </a:r>
          </a:p>
          <a:p>
            <a:r>
              <a:rPr kumimoji="1" lang="en" altLang="ja-JP" dirty="0"/>
              <a:t>Among them, the majority of parents want to know as much as possible what their students are doing and where they are. However, they fear that frequent parental contact will frustrate the child . Therefore, parents tend to be hesitant to contact their children. This is a fact that was obtained by surveying the parents of the team members.</a:t>
            </a:r>
          </a:p>
          <a:p>
            <a:r>
              <a:rPr kumimoji="1" lang="en" altLang="ja-JP" dirty="0"/>
              <a:t>On the other hand, children find it troublesome to contact their parents, but they want an opportunity to communicate with them.</a:t>
            </a:r>
          </a:p>
          <a:p>
            <a:r>
              <a:rPr kumimoji="1" lang="en" altLang="ja-JP" dirty="0"/>
              <a:t>Next, let me show you a demo</a:t>
            </a:r>
          </a:p>
          <a:p>
            <a:r>
              <a:rPr kumimoji="1" lang="en" altLang="ja-JP" dirty="0"/>
              <a:t>Our service is able to notify parents of an abstract lifelog that they may want to contact and encourage communication. For example, "I went on a trip", "I did sports", etc.</a:t>
            </a:r>
          </a:p>
          <a:p>
            <a:endParaRPr kumimoji="1" lang="en" altLang="ja-JP" dirty="0"/>
          </a:p>
          <a:p>
            <a:r>
              <a:rPr kumimoji="1" lang="en" altLang="ja-JP" dirty="0"/>
              <a:t>We can also use it to share information with each other, such as friends who we don't see often due to graduation.</a:t>
            </a:r>
          </a:p>
          <a:p>
            <a:r>
              <a:rPr kumimoji="1" lang="en" altLang="ja-JP" dirty="0"/>
              <a:t>Changing the frequency of </a:t>
            </a:r>
            <a:r>
              <a:rPr kumimoji="1" lang="en" altLang="ja-JP" dirty="0" err="1"/>
              <a:t>EmoLog</a:t>
            </a:r>
            <a:r>
              <a:rPr kumimoji="1" lang="en" altLang="ja-JP" dirty="0"/>
              <a:t> notifications according to the recipient can trigger communication according to the recipient</a:t>
            </a:r>
          </a:p>
          <a:p>
            <a:endParaRPr kumimoji="1" lang="en" altLang="ja-JP" dirty="0"/>
          </a:p>
          <a:p>
            <a:endParaRPr kumimoji="1" lang="en" altLang="ja-JP" dirty="0"/>
          </a:p>
        </p:txBody>
      </p:sp>
    </p:spTree>
    <p:extLst>
      <p:ext uri="{BB962C8B-B14F-4D97-AF65-F5344CB8AC3E}">
        <p14:creationId xmlns:p14="http://schemas.microsoft.com/office/powerpoint/2010/main" val="3548890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en" altLang="ja-JP" dirty="0"/>
              <a:t>This video explains the service and its use case.</a:t>
            </a:r>
          </a:p>
          <a:p>
            <a:r>
              <a:rPr kumimoji="1" lang="en" altLang="ja-JP" dirty="0"/>
              <a:t>Our service tracks social networking sites such as Twitter.</a:t>
            </a:r>
          </a:p>
          <a:p>
            <a:r>
              <a:rPr kumimoji="1" lang="en" altLang="ja-JP" dirty="0"/>
              <a:t>A tweet has text and image information.</a:t>
            </a:r>
          </a:p>
          <a:p>
            <a:r>
              <a:rPr kumimoji="1" lang="en" altLang="ja-JP" dirty="0"/>
              <a:t>The </a:t>
            </a:r>
            <a:r>
              <a:rPr kumimoji="1" lang="en" altLang="ja-JP" dirty="0" err="1"/>
              <a:t>EmoLog</a:t>
            </a:r>
            <a:r>
              <a:rPr kumimoji="1" lang="en" altLang="ja-JP" dirty="0"/>
              <a:t> service uses IBM's Watson API to convert these into keywords.</a:t>
            </a:r>
          </a:p>
          <a:p>
            <a:r>
              <a:rPr kumimoji="1" lang="en" altLang="ja-JP" dirty="0"/>
              <a:t>For example, in this tweet, it's "Sun" and "Mountain".</a:t>
            </a:r>
          </a:p>
          <a:p>
            <a:r>
              <a:rPr kumimoji="1" lang="en" altLang="ja-JP" dirty="0"/>
              <a:t>This keyword is used to convert to a pictogram.</a:t>
            </a:r>
          </a:p>
          <a:p>
            <a:r>
              <a:rPr kumimoji="1" lang="en" altLang="ja-JP" dirty="0"/>
              <a:t>Retrieves all tweets during the specified period.</a:t>
            </a:r>
          </a:p>
          <a:p>
            <a:r>
              <a:rPr kumimoji="1" lang="en" altLang="ja-JP" dirty="0"/>
              <a:t>Performs keyword and pictogram conversion and gets multiple pictograms.</a:t>
            </a:r>
          </a:p>
          <a:p>
            <a:r>
              <a:rPr kumimoji="1" lang="en" altLang="ja-JP" dirty="0"/>
              <a:t>These are arranged in chronological order in </a:t>
            </a:r>
            <a:r>
              <a:rPr kumimoji="1" lang="en" altLang="ja-JP" dirty="0" err="1"/>
              <a:t>Emolog</a:t>
            </a:r>
            <a:r>
              <a:rPr kumimoji="1" lang="en" altLang="ja-JP" dirty="0"/>
              <a:t>.</a:t>
            </a:r>
          </a:p>
          <a:p>
            <a:endParaRPr kumimoji="1" lang="en" altLang="ja-JP" dirty="0"/>
          </a:p>
          <a:p>
            <a:r>
              <a:rPr kumimoji="1" lang="en" altLang="ja-JP" dirty="0"/>
              <a:t>Translated with </a:t>
            </a:r>
            <a:r>
              <a:rPr kumimoji="1" lang="en" altLang="ja-JP" dirty="0" err="1"/>
              <a:t>www.DeepL.com</a:t>
            </a:r>
            <a:r>
              <a:rPr kumimoji="1" lang="en" altLang="ja-JP" dirty="0"/>
              <a:t>/Translator (free version)</a:t>
            </a:r>
            <a:endParaRPr kumimoji="1" lang="ja-JP" altLang="en-US"/>
          </a:p>
        </p:txBody>
      </p:sp>
    </p:spTree>
    <p:extLst>
      <p:ext uri="{BB962C8B-B14F-4D97-AF65-F5344CB8AC3E}">
        <p14:creationId xmlns:p14="http://schemas.microsoft.com/office/powerpoint/2010/main" val="145199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lang="ja-JP" altLang="en-US">
                <a:latin typeface="Calibri"/>
                <a:ea typeface="游ゴシック"/>
                <a:cs typeface="Calibri"/>
              </a:rPr>
              <a:t>ありそうな質問</a:t>
            </a:r>
            <a:endParaRPr lang="en-US" altLang="ja-JP">
              <a:latin typeface="Calibri"/>
              <a:ea typeface="游ゴシック" panose="020B0400000000000000" pitchFamily="34" charset="-128"/>
              <a:cs typeface="Calibri"/>
            </a:endParaRPr>
          </a:p>
          <a:p>
            <a:r>
              <a:rPr lang="ja-JP" altLang="en-US">
                <a:latin typeface="Calibri"/>
                <a:ea typeface="游ゴシック"/>
                <a:cs typeface="Calibri"/>
              </a:rPr>
              <a:t>・なぜ多くの学生がペアレントに連絡を取らないのか</a:t>
            </a:r>
            <a:endParaRPr lang="en-US" altLang="ja-JP">
              <a:latin typeface="Calibri"/>
              <a:ea typeface="游ゴシック"/>
              <a:cs typeface="Calibri"/>
            </a:endParaRPr>
          </a:p>
        </p:txBody>
      </p:sp>
      <p:sp>
        <p:nvSpPr>
          <p:cNvPr id="4" name="スライド番号プレースホルダー 3"/>
          <p:cNvSpPr>
            <a:spLocks noGrp="1"/>
          </p:cNvSpPr>
          <p:nvPr>
            <p:ph type="sldNum" sz="quarter" idx="5"/>
          </p:nvPr>
        </p:nvSpPr>
        <p:spPr/>
        <p:txBody>
          <a:bodyPr/>
          <a:lstStyle/>
          <a:p>
            <a:fld id="{5F5FAF72-8C99-4DED-9495-4BD8632600BC}" type="slidenum">
              <a:rPr kumimoji="1" lang="en-US" altLang="ja-JP"/>
              <a:t>10</a:t>
            </a:fld>
            <a:endParaRPr kumimoji="1" lang="ja-JP" altLang="en-US"/>
          </a:p>
        </p:txBody>
      </p:sp>
    </p:spTree>
    <p:extLst>
      <p:ext uri="{BB962C8B-B14F-4D97-AF65-F5344CB8AC3E}">
        <p14:creationId xmlns:p14="http://schemas.microsoft.com/office/powerpoint/2010/main" val="3250729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spcBef>
                <a:spcPts val="600"/>
              </a:spcBef>
              <a:buNone/>
            </a:pPr>
            <a:r>
              <a:rPr lang="en-US" b="1" dirty="0"/>
              <a:t>Programming Language</a:t>
            </a:r>
            <a:endParaRPr lang="ja-JP" altLang="en-US"/>
          </a:p>
          <a:p>
            <a:r>
              <a:rPr lang="en-US" dirty="0"/>
              <a:t>Java, HTML, CSS, PostgreSQL</a:t>
            </a:r>
          </a:p>
          <a:p>
            <a:pPr marL="0" indent="0">
              <a:spcBef>
                <a:spcPts val="600"/>
              </a:spcBef>
              <a:buNone/>
            </a:pPr>
            <a:r>
              <a:rPr lang="en-US" b="1" dirty="0"/>
              <a:t>Tools &amp; Frameworks</a:t>
            </a:r>
            <a:endParaRPr lang="ja-JP" altLang="en-US"/>
          </a:p>
          <a:p>
            <a:pPr marL="171450" indent="-171450">
              <a:spcBef>
                <a:spcPts val="600"/>
              </a:spcBef>
            </a:pPr>
            <a:r>
              <a:rPr lang="en-US" dirty="0" err="1"/>
              <a:t>Github</a:t>
            </a:r>
            <a:r>
              <a:rPr lang="en-US" dirty="0"/>
              <a:t>, Docker, Watson API, Twitter4J, Bootstrap, Spring boot</a:t>
            </a:r>
          </a:p>
          <a:p>
            <a:pPr marL="139700" indent="0">
              <a:buNone/>
            </a:pPr>
            <a:endParaRPr lang="en-US" dirty="0"/>
          </a:p>
          <a:p>
            <a:endParaRPr lang="en-US" dirty="0"/>
          </a:p>
        </p:txBody>
      </p:sp>
    </p:spTree>
    <p:extLst>
      <p:ext uri="{BB962C8B-B14F-4D97-AF65-F5344CB8AC3E}">
        <p14:creationId xmlns:p14="http://schemas.microsoft.com/office/powerpoint/2010/main" val="3677576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r>
              <a:rPr lang="ja-JP" altLang="en-US"/>
              <a:t>マスター タイトルの書式設定</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13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g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301888"/>
      </p:ext>
    </p:extLst>
  </p:cSld>
  <p:clrMapOvr>
    <a:masterClrMapping/>
  </p:clrMapOvr>
  <p:transition spd="med"/>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reserve="1">
  <p:cSld name="Subtitle">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rPr lang="ja-JP" altLang="en-US"/>
              <a:t>マスター タイトルの書式設定</a:t>
            </a:r>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r>
              <a:rPr lang="ja-JP" altLang="en-US"/>
              <a:t>マスター サブタイトルの書式設定</a:t>
            </a:r>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38839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pPr lvl="0"/>
            <a:r>
              <a:rPr lang="ja-JP" altLang="en-US"/>
              <a:t>マスター テキストの書式設定</a:t>
            </a: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076031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reserve="1">
  <p:cSld name="Title + 1 column">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ja-JP" altLang="en-US"/>
              <a:t>マスター タイトルの書式設定</a:t>
            </a:r>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pPr lvl="0"/>
            <a:r>
              <a:rPr lang="ja-JP" altLang="en-US"/>
              <a:t>マスター テキストの書式設定</a:t>
            </a: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sz="18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23393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ja-JP" altLang="en-US"/>
              <a:t>マスター タイトルの書式設定</a:t>
            </a:r>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pPr lvl="0"/>
            <a:r>
              <a:rPr lang="ja-JP" altLang="en-US"/>
              <a:t>マスター テキストの書式設定</a:t>
            </a: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pPr lvl="0"/>
            <a:r>
              <a:rPr lang="ja-JP" altLang="en-US"/>
              <a:t>マスター テキストの書式設定</a:t>
            </a: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476835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ja-JP" altLang="en-US"/>
              <a:t>マスター タイトルの書式設定</a:t>
            </a:r>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ja-JP" altLang="en-US"/>
              <a:t>マスター テキストの書式設定</a:t>
            </a: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ja-JP" altLang="en-US"/>
              <a:t>マスター テキストの書式設定</a:t>
            </a: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pPr lvl="0"/>
            <a:r>
              <a:rPr lang="ja-JP" altLang="en-US"/>
              <a:t>マスター テキストの書式設定</a:t>
            </a: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437595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ja-JP" altLang="en-US"/>
              <a:t>マスター タイトルの書式設定</a:t>
            </a:r>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56900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noAutofit/>
          </a:bodyPr>
          <a:lstStyle>
            <a:lvl1pPr marL="457200" lvl="0" indent="-228600">
              <a:spcBef>
                <a:spcPts val="0"/>
              </a:spcBef>
              <a:spcAft>
                <a:spcPts val="0"/>
              </a:spcAft>
              <a:buSzPts val="1300"/>
              <a:buNone/>
              <a:defRPr sz="1300"/>
            </a:lvl1pPr>
          </a:lstStyle>
          <a:p>
            <a:pPr lvl="0"/>
            <a:r>
              <a:rPr lang="ja-JP" altLang="en-US"/>
              <a:t>マスター テキストの書式設定</a:t>
            </a: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49676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白紙">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61" r:id="rId2"/>
    <p:sldLayoutId id="2147483662" r:id="rId3"/>
    <p:sldLayoutId id="2147483663" r:id="rId4"/>
    <p:sldLayoutId id="2147483664" r:id="rId5"/>
    <p:sldLayoutId id="2147483665" r:id="rId6"/>
    <p:sldLayoutId id="2147483666" r:id="rId7"/>
    <p:sldLayoutId id="2147483667" r:id="rId8"/>
    <p:sldLayoutId id="2147483656"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kumimoji="1"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35.png"/><Relationship Id="rId7"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9.xml"/><Relationship Id="rId5" Type="http://schemas.openxmlformats.org/officeDocument/2006/relationships/image" Target="../media/image5.jpe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3850" y="3806126"/>
            <a:ext cx="1715966" cy="846000"/>
          </a:xfrm>
          <a:prstGeom prst="rect">
            <a:avLst/>
          </a:prstGeom>
          <a:solidFill>
            <a:schemeClr val="bg1"/>
          </a:solid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defTabSz="411293" hangingPunct="0">
              <a:defRPr/>
            </a:pPr>
            <a:r>
              <a:rPr lang="en-US" altLang="ja-JP" sz="1575">
                <a:latin typeface="+mj-lt"/>
                <a:ea typeface="メイリオ"/>
                <a:sym typeface="ヒラギノ角ゴ ProN W3"/>
              </a:rPr>
              <a:t>Members Role</a:t>
            </a:r>
            <a:endParaRPr lang="ja-JP" altLang="en-US" sz="1575" err="1">
              <a:latin typeface="+mj-lt"/>
              <a:ea typeface="メイリオ"/>
              <a:sym typeface="ヒラギノ角ゴ ProN W3"/>
            </a:endParaRPr>
          </a:p>
        </p:txBody>
      </p:sp>
      <p:sp>
        <p:nvSpPr>
          <p:cNvPr id="8" name="Rectangle 7"/>
          <p:cNvSpPr/>
          <p:nvPr/>
        </p:nvSpPr>
        <p:spPr>
          <a:xfrm>
            <a:off x="2039817" y="3806126"/>
            <a:ext cx="6621410" cy="846000"/>
          </a:xfrm>
          <a:prstGeom prst="rect">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defTabSz="411293" hangingPunct="0">
              <a:defRPr/>
            </a:pPr>
            <a:r>
              <a:rPr lang="ja-JP" altLang="en-US" sz="1050">
                <a:solidFill>
                  <a:schemeClr val="tx1">
                    <a:lumMod val="75000"/>
                    <a:lumOff val="25000"/>
                  </a:schemeClr>
                </a:solidFill>
                <a:latin typeface="Rakuten Global R"/>
                <a:ea typeface="ＭＳ Ｐゴシック"/>
              </a:rPr>
              <a:t>Front-end : Masahito Imai </a:t>
            </a:r>
            <a:br>
              <a:rPr lang="ja-JP" altLang="en-US" sz="1050">
                <a:solidFill>
                  <a:schemeClr val="tx1">
                    <a:lumMod val="75000"/>
                    <a:lumOff val="25000"/>
                  </a:schemeClr>
                </a:solidFill>
                <a:latin typeface="Rakuten Global R"/>
                <a:ea typeface="ＭＳ Ｐゴシック"/>
              </a:rPr>
            </a:br>
            <a:r>
              <a:rPr lang="ja-JP" altLang="en-US" sz="1050">
                <a:solidFill>
                  <a:schemeClr val="tx1">
                    <a:lumMod val="75000"/>
                    <a:lumOff val="25000"/>
                  </a:schemeClr>
                </a:solidFill>
                <a:latin typeface="Rakuten Global R"/>
                <a:ea typeface="ＭＳ Ｐゴシック"/>
              </a:rPr>
              <a:t>Back-end : Yuta Takayama, Tsukasa Nakamura, Naoto Nishida</a:t>
            </a:r>
            <a:endParaRPr lang="ja-JP" altLang="en-US" sz="1050">
              <a:solidFill>
                <a:schemeClr val="tx1">
                  <a:lumMod val="75000"/>
                  <a:lumOff val="25000"/>
                </a:schemeClr>
              </a:solidFill>
              <a:latin typeface="Rakuten Global R" panose="00000500000000000000" pitchFamily="50" charset="0"/>
              <a:ea typeface="ＭＳ Ｐゴシック"/>
            </a:endParaRPr>
          </a:p>
        </p:txBody>
      </p:sp>
      <p:sp>
        <p:nvSpPr>
          <p:cNvPr id="9" name="Rectangle 8"/>
          <p:cNvSpPr/>
          <p:nvPr/>
        </p:nvSpPr>
        <p:spPr>
          <a:xfrm>
            <a:off x="323850" y="2961334"/>
            <a:ext cx="1715966" cy="756000"/>
          </a:xfrm>
          <a:prstGeom prst="rect">
            <a:avLst/>
          </a:prstGeom>
          <a:solidFill>
            <a:schemeClr val="bg1"/>
          </a:solid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lvl="0" algn="l">
              <a:defRPr/>
            </a:pPr>
            <a:r>
              <a:rPr lang="en-US" altLang="ja-JP" sz="1600">
                <a:latin typeface="+mj-lt"/>
                <a:ea typeface="メイリオ"/>
              </a:rPr>
              <a:t>Dev env</a:t>
            </a:r>
            <a:endParaRPr lang="ja-JP" altLang="en-US" sz="1600" err="1">
              <a:latin typeface="+mj-lt"/>
              <a:ea typeface="メイリオ"/>
            </a:endParaRPr>
          </a:p>
        </p:txBody>
      </p:sp>
      <p:sp>
        <p:nvSpPr>
          <p:cNvPr id="10" name="Rectangle 9"/>
          <p:cNvSpPr/>
          <p:nvPr/>
        </p:nvSpPr>
        <p:spPr>
          <a:xfrm>
            <a:off x="2039817" y="2961334"/>
            <a:ext cx="6621410" cy="756000"/>
          </a:xfrm>
          <a:prstGeom prst="rect">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defRPr/>
            </a:pPr>
            <a:r>
              <a:rPr lang="en-US" altLang="ja-JP" sz="1050">
                <a:solidFill>
                  <a:schemeClr val="tx1"/>
                </a:solidFill>
                <a:latin typeface="Calibri"/>
                <a:ea typeface="ＭＳ Ｐゴシック"/>
                <a:cs typeface="Calibri"/>
              </a:rPr>
              <a:t>Java, HTML, CSS, PostgreSQL, </a:t>
            </a:r>
            <a:r>
              <a:rPr lang="en-US" altLang="ja-JP" sz="1050" err="1">
                <a:solidFill>
                  <a:schemeClr val="tx1"/>
                </a:solidFill>
                <a:latin typeface="Calibri"/>
                <a:ea typeface="ＭＳ Ｐゴシック"/>
                <a:cs typeface="Calibri"/>
              </a:rPr>
              <a:t>Github</a:t>
            </a:r>
            <a:r>
              <a:rPr lang="en-US" altLang="ja-JP" sz="1050">
                <a:solidFill>
                  <a:schemeClr val="tx1"/>
                </a:solidFill>
                <a:latin typeface="Calibri"/>
                <a:ea typeface="ＭＳ Ｐゴシック"/>
                <a:cs typeface="Calibri"/>
              </a:rPr>
              <a:t>, Docker, Watson API, Twitter4J, </a:t>
            </a:r>
            <a:r>
              <a:rPr lang="en-US" sz="1050">
                <a:solidFill>
                  <a:schemeClr val="tx1"/>
                </a:solidFill>
                <a:ea typeface="+mn-lt"/>
                <a:cs typeface="+mn-lt"/>
              </a:rPr>
              <a:t>Bootstrap, Spring boot</a:t>
            </a:r>
            <a:endParaRPr lang="en-US" altLang="ja-JP" sz="1050">
              <a:solidFill>
                <a:schemeClr val="tx1"/>
              </a:solidFill>
              <a:latin typeface="Rakuten Global R" panose="00000500000000000000" pitchFamily="50" charset="0"/>
              <a:cs typeface="Calibri"/>
            </a:endParaRPr>
          </a:p>
        </p:txBody>
      </p:sp>
      <p:sp>
        <p:nvSpPr>
          <p:cNvPr id="11" name="Rectangle 10"/>
          <p:cNvSpPr/>
          <p:nvPr/>
        </p:nvSpPr>
        <p:spPr>
          <a:xfrm>
            <a:off x="323850" y="2326888"/>
            <a:ext cx="1715966" cy="545654"/>
          </a:xfrm>
          <a:prstGeom prst="rect">
            <a:avLst/>
          </a:prstGeom>
          <a:solidFill>
            <a:schemeClr val="bg1"/>
          </a:solid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l"/>
            <a:r>
              <a:rPr lang="en-US" altLang="ja-JP" sz="1600">
                <a:latin typeface="+mj-lt"/>
                <a:ea typeface="ＭＳ Ｐゴシック"/>
                <a:cs typeface="Arial" panose="020B0604020202020204" pitchFamily="34" charset="0"/>
              </a:rPr>
              <a:t>Target User</a:t>
            </a:r>
            <a:endParaRPr lang="ja-JP" altLang="en-US" sz="1600">
              <a:latin typeface="+mj-lt"/>
            </a:endParaRPr>
          </a:p>
        </p:txBody>
      </p:sp>
      <p:sp>
        <p:nvSpPr>
          <p:cNvPr id="13" name="Rectangle 12"/>
          <p:cNvSpPr/>
          <p:nvPr/>
        </p:nvSpPr>
        <p:spPr>
          <a:xfrm>
            <a:off x="323850" y="1534705"/>
            <a:ext cx="1715966" cy="703391"/>
          </a:xfrm>
          <a:prstGeom prst="rect">
            <a:avLst/>
          </a:prstGeom>
          <a:solidFill>
            <a:schemeClr val="bg1"/>
          </a:solid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l"/>
            <a:r>
              <a:rPr lang="en-US" altLang="ja-JP" sz="1600">
                <a:latin typeface="+mj-lt"/>
                <a:ea typeface="ＭＳ Ｐゴシック"/>
                <a:cs typeface="Arial" panose="020B0604020202020204" pitchFamily="34" charset="0"/>
              </a:rPr>
              <a:t>Action</a:t>
            </a:r>
            <a:endParaRPr lang="ja-JP" altLang="en-US" sz="1600">
              <a:latin typeface="+mj-lt"/>
            </a:endParaRPr>
          </a:p>
        </p:txBody>
      </p:sp>
      <p:sp>
        <p:nvSpPr>
          <p:cNvPr id="14" name="Rectangle 13"/>
          <p:cNvSpPr/>
          <p:nvPr/>
        </p:nvSpPr>
        <p:spPr>
          <a:xfrm>
            <a:off x="2039817" y="1534705"/>
            <a:ext cx="6621410" cy="703391"/>
          </a:xfrm>
          <a:prstGeom prst="rect">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nSpc>
                <a:spcPct val="90000"/>
              </a:lnSpc>
              <a:spcBef>
                <a:spcPts val="750"/>
              </a:spcBef>
            </a:pPr>
            <a:r>
              <a:rPr lang="en-US" sz="1050">
                <a:solidFill>
                  <a:schemeClr val="tx1"/>
                </a:solidFill>
                <a:ea typeface="+mn-lt"/>
                <a:cs typeface="+mn-lt"/>
              </a:rPr>
              <a:t>Provide 1 on 1 communication opportunities and topics by our proposal services</a:t>
            </a:r>
            <a:endParaRPr lang="en-US" sz="1050">
              <a:solidFill>
                <a:schemeClr val="tx1"/>
              </a:solidFill>
              <a:cs typeface="Calibri"/>
            </a:endParaRPr>
          </a:p>
        </p:txBody>
      </p:sp>
      <p:sp>
        <p:nvSpPr>
          <p:cNvPr id="15" name="Rectangle 14"/>
          <p:cNvSpPr/>
          <p:nvPr/>
        </p:nvSpPr>
        <p:spPr>
          <a:xfrm>
            <a:off x="323850" y="742522"/>
            <a:ext cx="1715966" cy="703391"/>
          </a:xfrm>
          <a:prstGeom prst="rect">
            <a:avLst/>
          </a:prstGeom>
          <a:solidFill>
            <a:schemeClr val="bg1"/>
          </a:solidFill>
          <a:ln w="3810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gn="l"/>
            <a:r>
              <a:rPr lang="en-US" altLang="ja-JP" sz="1600">
                <a:latin typeface="+mj-lt"/>
                <a:ea typeface="ＭＳ Ｐゴシック"/>
                <a:cs typeface="Arial" panose="020B0604020202020204" pitchFamily="34" charset="0"/>
              </a:rPr>
              <a:t>Issue</a:t>
            </a:r>
            <a:endParaRPr lang="ja-JP" altLang="en-US" sz="1600">
              <a:latin typeface="+mj-lt"/>
            </a:endParaRPr>
          </a:p>
        </p:txBody>
      </p:sp>
      <p:sp>
        <p:nvSpPr>
          <p:cNvPr id="16" name="Rectangle 15"/>
          <p:cNvSpPr/>
          <p:nvPr/>
        </p:nvSpPr>
        <p:spPr>
          <a:xfrm>
            <a:off x="2039817" y="742522"/>
            <a:ext cx="6621410" cy="703391"/>
          </a:xfrm>
          <a:prstGeom prst="rect">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r>
              <a:rPr lang="en-US" altLang="ja-JP" sz="1050">
                <a:solidFill>
                  <a:schemeClr val="tx1"/>
                </a:solidFill>
                <a:ea typeface="+mn-lt"/>
                <a:cs typeface="+mn-lt"/>
              </a:rPr>
              <a:t>Lack</a:t>
            </a:r>
            <a:r>
              <a:rPr lang="ja-JP" altLang="en-US" sz="1050">
                <a:solidFill>
                  <a:schemeClr val="tx1"/>
                </a:solidFill>
                <a:ea typeface="+mn-lt"/>
                <a:cs typeface="+mn-lt"/>
              </a:rPr>
              <a:t> </a:t>
            </a:r>
            <a:r>
              <a:rPr lang="en-US" altLang="ja-JP" sz="1050">
                <a:solidFill>
                  <a:schemeClr val="tx1"/>
                </a:solidFill>
                <a:ea typeface="+mn-lt"/>
                <a:cs typeface="+mn-lt"/>
              </a:rPr>
              <a:t>of</a:t>
            </a:r>
            <a:r>
              <a:rPr lang="ja-JP" altLang="en-US" sz="1050">
                <a:solidFill>
                  <a:schemeClr val="tx1"/>
                </a:solidFill>
                <a:ea typeface="+mn-lt"/>
                <a:cs typeface="+mn-lt"/>
              </a:rPr>
              <a:t> </a:t>
            </a:r>
            <a:r>
              <a:rPr lang="en-US" altLang="ja-JP" sz="1050">
                <a:solidFill>
                  <a:schemeClr val="tx1"/>
                </a:solidFill>
                <a:ea typeface="+mn-lt"/>
                <a:cs typeface="+mn-lt"/>
              </a:rPr>
              <a:t>communication</a:t>
            </a:r>
            <a:r>
              <a:rPr lang="ja-JP" altLang="en-US" sz="1050">
                <a:solidFill>
                  <a:schemeClr val="tx1"/>
                </a:solidFill>
                <a:ea typeface="+mn-lt"/>
                <a:cs typeface="+mn-lt"/>
              </a:rPr>
              <a:t> </a:t>
            </a:r>
            <a:r>
              <a:rPr lang="en-US" altLang="ja-JP" sz="1050">
                <a:solidFill>
                  <a:schemeClr val="tx1"/>
                </a:solidFill>
                <a:ea typeface="+mn-lt"/>
                <a:cs typeface="+mn-lt"/>
              </a:rPr>
              <a:t>opportunity</a:t>
            </a:r>
            <a:r>
              <a:rPr lang="ja-JP" altLang="en-US" sz="1050">
                <a:solidFill>
                  <a:schemeClr val="tx1"/>
                </a:solidFill>
                <a:ea typeface="+mn-lt"/>
                <a:cs typeface="+mn-lt"/>
              </a:rPr>
              <a:t> </a:t>
            </a:r>
            <a:r>
              <a:rPr lang="en-US" altLang="ja-JP" sz="1050">
                <a:solidFill>
                  <a:schemeClr val="tx1"/>
                </a:solidFill>
                <a:ea typeface="+mn-lt"/>
                <a:cs typeface="+mn-lt"/>
              </a:rPr>
              <a:t>with</a:t>
            </a:r>
            <a:r>
              <a:rPr lang="ja-JP" altLang="en-US" sz="1050">
                <a:solidFill>
                  <a:schemeClr val="tx1"/>
                </a:solidFill>
                <a:ea typeface="+mn-lt"/>
                <a:cs typeface="+mn-lt"/>
              </a:rPr>
              <a:t> </a:t>
            </a:r>
            <a:r>
              <a:rPr lang="en-US" altLang="ja-JP" sz="1050">
                <a:solidFill>
                  <a:schemeClr val="tx1"/>
                </a:solidFill>
                <a:ea typeface="+mn-lt"/>
                <a:cs typeface="+mn-lt"/>
              </a:rPr>
              <a:t>people</a:t>
            </a:r>
            <a:r>
              <a:rPr lang="ja-JP" altLang="en-US" sz="1050">
                <a:solidFill>
                  <a:schemeClr val="tx1"/>
                </a:solidFill>
                <a:ea typeface="+mn-lt"/>
                <a:cs typeface="+mn-lt"/>
              </a:rPr>
              <a:t> </a:t>
            </a:r>
            <a:r>
              <a:rPr lang="en-US" altLang="ja-JP" sz="1050">
                <a:solidFill>
                  <a:schemeClr val="tx1"/>
                </a:solidFill>
                <a:ea typeface="+mn-lt"/>
                <a:cs typeface="+mn-lt"/>
              </a:rPr>
              <a:t>who</a:t>
            </a:r>
            <a:r>
              <a:rPr lang="ja-JP" altLang="en-US" sz="1050">
                <a:solidFill>
                  <a:schemeClr val="tx1"/>
                </a:solidFill>
                <a:ea typeface="+mn-lt"/>
                <a:cs typeface="+mn-lt"/>
              </a:rPr>
              <a:t> </a:t>
            </a:r>
            <a:r>
              <a:rPr lang="en-US" altLang="ja-JP" sz="1050">
                <a:solidFill>
                  <a:schemeClr val="tx1"/>
                </a:solidFill>
                <a:ea typeface="+mn-lt"/>
                <a:cs typeface="+mn-lt"/>
              </a:rPr>
              <a:t>are</a:t>
            </a:r>
            <a:r>
              <a:rPr lang="ja-JP" altLang="en-US" sz="1050">
                <a:solidFill>
                  <a:schemeClr val="tx1"/>
                </a:solidFill>
                <a:ea typeface="+mn-lt"/>
                <a:cs typeface="+mn-lt"/>
              </a:rPr>
              <a:t> </a:t>
            </a:r>
            <a:r>
              <a:rPr lang="en-US" altLang="ja-JP" sz="1050">
                <a:solidFill>
                  <a:schemeClr val="tx1"/>
                </a:solidFill>
                <a:ea typeface="+mn-lt"/>
                <a:cs typeface="+mn-lt"/>
              </a:rPr>
              <a:t>hard</a:t>
            </a:r>
            <a:r>
              <a:rPr lang="ja-JP" altLang="en-US" sz="1050">
                <a:solidFill>
                  <a:schemeClr val="tx1"/>
                </a:solidFill>
                <a:ea typeface="+mn-lt"/>
                <a:cs typeface="+mn-lt"/>
              </a:rPr>
              <a:t> </a:t>
            </a:r>
            <a:r>
              <a:rPr lang="en-US" altLang="ja-JP" sz="1050">
                <a:solidFill>
                  <a:schemeClr val="tx1"/>
                </a:solidFill>
                <a:ea typeface="+mn-lt"/>
                <a:cs typeface="+mn-lt"/>
              </a:rPr>
              <a:t>to</a:t>
            </a:r>
            <a:r>
              <a:rPr lang="ja-JP" altLang="en-US" sz="1050">
                <a:solidFill>
                  <a:schemeClr val="tx1"/>
                </a:solidFill>
                <a:ea typeface="+mn-lt"/>
                <a:cs typeface="+mn-lt"/>
              </a:rPr>
              <a:t> </a:t>
            </a:r>
            <a:r>
              <a:rPr lang="en-US" altLang="ja-JP" sz="1050">
                <a:solidFill>
                  <a:schemeClr val="tx1"/>
                </a:solidFill>
                <a:ea typeface="+mn-lt"/>
                <a:cs typeface="+mn-lt"/>
              </a:rPr>
              <a:t>meet</a:t>
            </a:r>
            <a:r>
              <a:rPr lang="ja-JP" altLang="en-US" sz="1050">
                <a:solidFill>
                  <a:schemeClr val="tx1"/>
                </a:solidFill>
                <a:ea typeface="+mn-lt"/>
                <a:cs typeface="+mn-lt"/>
              </a:rPr>
              <a:t> </a:t>
            </a:r>
            <a:r>
              <a:rPr lang="en-US" altLang="ja-JP" sz="1050">
                <a:solidFill>
                  <a:schemeClr val="tx1"/>
                </a:solidFill>
                <a:ea typeface="+mn-lt"/>
                <a:cs typeface="+mn-lt"/>
              </a:rPr>
              <a:t>or</a:t>
            </a:r>
            <a:r>
              <a:rPr lang="ja-JP" altLang="en-US" sz="1050">
                <a:solidFill>
                  <a:schemeClr val="tx1"/>
                </a:solidFill>
                <a:ea typeface="+mn-lt"/>
                <a:cs typeface="+mn-lt"/>
              </a:rPr>
              <a:t> </a:t>
            </a:r>
            <a:r>
              <a:rPr lang="en-US" altLang="ja-JP" sz="1050">
                <a:solidFill>
                  <a:schemeClr val="tx1"/>
                </a:solidFill>
                <a:ea typeface="+mn-lt"/>
                <a:cs typeface="+mn-lt"/>
              </a:rPr>
              <a:t>don't</a:t>
            </a:r>
            <a:r>
              <a:rPr lang="ja-JP" altLang="en-US" sz="1050">
                <a:solidFill>
                  <a:schemeClr val="tx1"/>
                </a:solidFill>
                <a:ea typeface="+mn-lt"/>
                <a:cs typeface="+mn-lt"/>
              </a:rPr>
              <a:t> </a:t>
            </a:r>
            <a:r>
              <a:rPr lang="en-US" altLang="ja-JP" sz="1050">
                <a:solidFill>
                  <a:schemeClr val="tx1"/>
                </a:solidFill>
                <a:ea typeface="+mn-lt"/>
                <a:cs typeface="+mn-lt"/>
              </a:rPr>
              <a:t>talk</a:t>
            </a:r>
            <a:r>
              <a:rPr lang="ja-JP" altLang="en-US" sz="1050">
                <a:solidFill>
                  <a:schemeClr val="tx1"/>
                </a:solidFill>
                <a:ea typeface="+mn-lt"/>
                <a:cs typeface="+mn-lt"/>
              </a:rPr>
              <a:t> </a:t>
            </a:r>
            <a:r>
              <a:rPr lang="en-US" altLang="ja-JP" sz="1050">
                <a:solidFill>
                  <a:schemeClr val="tx1"/>
                </a:solidFill>
                <a:ea typeface="+mn-lt"/>
                <a:cs typeface="+mn-lt"/>
              </a:rPr>
              <a:t>much</a:t>
            </a:r>
            <a:br>
              <a:rPr lang="en-US" altLang="ja-JP" sz="1050">
                <a:solidFill>
                  <a:schemeClr val="tx1"/>
                </a:solidFill>
                <a:ea typeface="+mn-lt"/>
                <a:cs typeface="+mn-lt"/>
              </a:rPr>
            </a:br>
            <a:r>
              <a:rPr lang="en-US" altLang="ja-JP" sz="1050">
                <a:solidFill>
                  <a:schemeClr val="tx1"/>
                </a:solidFill>
                <a:ea typeface="ＭＳ Ｐゴシック"/>
                <a:cs typeface="Calibri"/>
              </a:rPr>
              <a:t>Popular SNSs are hard to talk due to public or to start conversation with who you are losing touch</a:t>
            </a:r>
            <a:endParaRPr lang="en-US" sz="1050">
              <a:solidFill>
                <a:schemeClr val="tx1"/>
              </a:solidFill>
              <a:cs typeface="Calibri"/>
            </a:endParaRPr>
          </a:p>
        </p:txBody>
      </p:sp>
      <p:sp>
        <p:nvSpPr>
          <p:cNvPr id="18" name="Rectangle 13">
            <a:extLst>
              <a:ext uri="{FF2B5EF4-FFF2-40B4-BE49-F238E27FC236}">
                <a16:creationId xmlns:a16="http://schemas.microsoft.com/office/drawing/2014/main" id="{3E59F7D3-0D4C-4DBC-81D4-62DDC5B9CAA2}"/>
              </a:ext>
            </a:extLst>
          </p:cNvPr>
          <p:cNvSpPr/>
          <p:nvPr/>
        </p:nvSpPr>
        <p:spPr>
          <a:xfrm>
            <a:off x="2039817" y="2328455"/>
            <a:ext cx="6621410" cy="548610"/>
          </a:xfrm>
          <a:prstGeom prst="rect">
            <a:avLst/>
          </a:prstGeom>
          <a:noFill/>
          <a:ln w="19050" cap="flat">
            <a:solidFill>
              <a:srgbClr val="C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8" tIns="35718" rIns="35718" bIns="35718" numCol="1" spcCol="38100" rtlCol="0" anchor="ctr">
            <a:noAutofit/>
          </a:bodyPr>
          <a:lstStyle/>
          <a:p>
            <a:pPr>
              <a:lnSpc>
                <a:spcPct val="90000"/>
              </a:lnSpc>
              <a:spcBef>
                <a:spcPts val="750"/>
              </a:spcBef>
            </a:pPr>
            <a:r>
              <a:rPr lang="en-US" sz="1050">
                <a:solidFill>
                  <a:schemeClr val="tx1"/>
                </a:solidFill>
                <a:cs typeface="Calibri"/>
              </a:rPr>
              <a:t>Students who live away from home</a:t>
            </a:r>
            <a:br>
              <a:rPr lang="en-US" sz="1050">
                <a:solidFill>
                  <a:schemeClr val="tx1"/>
                </a:solidFill>
                <a:cs typeface="Calibri"/>
              </a:rPr>
            </a:br>
            <a:r>
              <a:rPr lang="en-US" sz="1050">
                <a:solidFill>
                  <a:schemeClr val="tx1"/>
                </a:solidFill>
                <a:cs typeface="Calibri"/>
              </a:rPr>
              <a:t>Parents who live away from their children because of their works</a:t>
            </a:r>
          </a:p>
        </p:txBody>
      </p:sp>
    </p:spTree>
    <p:extLst>
      <p:ext uri="{BB962C8B-B14F-4D97-AF65-F5344CB8AC3E}">
        <p14:creationId xmlns:p14="http://schemas.microsoft.com/office/powerpoint/2010/main" val="305681065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260ED17-9334-47F4-990F-9BDF4064BC62}"/>
              </a:ext>
            </a:extLst>
          </p:cNvPr>
          <p:cNvSpPr>
            <a:spLocks noGrp="1"/>
          </p:cNvSpPr>
          <p:nvPr>
            <p:ph type="title"/>
          </p:nvPr>
        </p:nvSpPr>
        <p:spPr/>
        <p:txBody>
          <a:bodyPr/>
          <a:lstStyle/>
          <a:p>
            <a:r>
              <a:rPr lang="ja-JP" altLang="en-US">
                <a:ea typeface="游ゴシック Light"/>
                <a:cs typeface="Calibri Light"/>
              </a:rPr>
              <a:t>Originality 2</a:t>
            </a:r>
            <a:endParaRPr kumimoji="1" lang="ja-JP" altLang="en-US"/>
          </a:p>
        </p:txBody>
      </p:sp>
      <p:sp>
        <p:nvSpPr>
          <p:cNvPr id="3" name="コンテンツ プレースホルダー 2">
            <a:extLst>
              <a:ext uri="{FF2B5EF4-FFF2-40B4-BE49-F238E27FC236}">
                <a16:creationId xmlns:a16="http://schemas.microsoft.com/office/drawing/2014/main" id="{88160DFA-2F1D-4241-9995-6207AAB8B4C3}"/>
              </a:ext>
            </a:extLst>
          </p:cNvPr>
          <p:cNvSpPr>
            <a:spLocks noGrp="1"/>
          </p:cNvSpPr>
          <p:nvPr>
            <p:ph type="body" idx="1"/>
          </p:nvPr>
        </p:nvSpPr>
        <p:spPr>
          <a:xfrm>
            <a:off x="814275" y="1327350"/>
            <a:ext cx="6193213" cy="3145500"/>
          </a:xfrm>
        </p:spPr>
        <p:txBody>
          <a:bodyPr spcFirstLastPara="1" vert="horz" wrap="square" lIns="68580" tIns="34290" rIns="68580" bIns="34290" rtlCol="0" anchor="t" anchorCtr="0">
            <a:normAutofit/>
          </a:bodyPr>
          <a:lstStyle/>
          <a:p>
            <a:pPr marL="0" indent="0">
              <a:buNone/>
            </a:pPr>
            <a:r>
              <a:rPr lang="en-US" altLang="ja-JP" b="1" err="1">
                <a:ea typeface="+mn-lt"/>
                <a:cs typeface="+mn-lt"/>
              </a:rPr>
              <a:t>Emolog</a:t>
            </a:r>
            <a:r>
              <a:rPr lang="en-US" altLang="ja-JP" b="1">
                <a:ea typeface="+mn-lt"/>
                <a:cs typeface="+mn-lt"/>
              </a:rPr>
              <a:t> is sent automatically</a:t>
            </a:r>
            <a:endParaRPr lang="en-US">
              <a:ea typeface="+mn-lt"/>
              <a:cs typeface="+mn-lt"/>
            </a:endParaRPr>
          </a:p>
          <a:p>
            <a:pPr marL="685800" lvl="1" indent="-342900">
              <a:buFont typeface="Wingdings"/>
              <a:buChar char="§"/>
            </a:pPr>
            <a:r>
              <a:rPr lang="en-US" altLang="ja-JP">
                <a:ea typeface="+mn-lt"/>
                <a:cs typeface="+mn-lt"/>
              </a:rPr>
              <a:t>Many students don't contact their parents but parents want to know about their sons' or daughters' daily lives</a:t>
            </a:r>
            <a:endParaRPr lang="en-US">
              <a:ea typeface="+mn-lt"/>
              <a:cs typeface="+mn-lt"/>
            </a:endParaRPr>
          </a:p>
          <a:p>
            <a:pPr marL="0" indent="0">
              <a:buNone/>
            </a:pPr>
            <a:endParaRPr lang="ja-JP" altLang="en-US">
              <a:ea typeface="游ゴシック"/>
              <a:cs typeface="Calibri"/>
            </a:endParaRPr>
          </a:p>
        </p:txBody>
      </p:sp>
      <p:sp>
        <p:nvSpPr>
          <p:cNvPr id="4" name="スライド番号プレースホルダー 3">
            <a:extLst>
              <a:ext uri="{FF2B5EF4-FFF2-40B4-BE49-F238E27FC236}">
                <a16:creationId xmlns:a16="http://schemas.microsoft.com/office/drawing/2014/main" id="{1D525C02-123A-6545-8044-8BA41B2B0F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6" name="Picture 6">
            <a:extLst>
              <a:ext uri="{FF2B5EF4-FFF2-40B4-BE49-F238E27FC236}">
                <a16:creationId xmlns:a16="http://schemas.microsoft.com/office/drawing/2014/main" id="{038A8D37-9E8C-4D39-BE29-74014939A0E8}"/>
              </a:ext>
            </a:extLst>
          </p:cNvPr>
          <p:cNvPicPr>
            <a:picLocks noChangeAspect="1"/>
          </p:cNvPicPr>
          <p:nvPr/>
        </p:nvPicPr>
        <p:blipFill>
          <a:blip r:embed="rId3"/>
          <a:stretch>
            <a:fillRect/>
          </a:stretch>
        </p:blipFill>
        <p:spPr>
          <a:xfrm>
            <a:off x="282287" y="3224645"/>
            <a:ext cx="2570019" cy="1724891"/>
          </a:xfrm>
          <a:prstGeom prst="rect">
            <a:avLst/>
          </a:prstGeom>
        </p:spPr>
      </p:pic>
    </p:spTree>
    <p:extLst>
      <p:ext uri="{BB962C8B-B14F-4D97-AF65-F5344CB8AC3E}">
        <p14:creationId xmlns:p14="http://schemas.microsoft.com/office/powerpoint/2010/main" val="3424296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7F35A7E8-5F34-4942-9382-266ACEAE6658}"/>
              </a:ext>
            </a:extLst>
          </p:cNvPr>
          <p:cNvPicPr>
            <a:picLocks noChangeAspect="1"/>
          </p:cNvPicPr>
          <p:nvPr/>
        </p:nvPicPr>
        <p:blipFill>
          <a:blip r:embed="rId2"/>
          <a:stretch>
            <a:fillRect/>
          </a:stretch>
        </p:blipFill>
        <p:spPr>
          <a:xfrm>
            <a:off x="85467" y="1363783"/>
            <a:ext cx="8978213" cy="3155124"/>
          </a:xfrm>
          <a:prstGeom prst="rect">
            <a:avLst/>
          </a:prstGeom>
        </p:spPr>
      </p:pic>
      <p:sp>
        <p:nvSpPr>
          <p:cNvPr id="2" name="タイトル 1">
            <a:extLst>
              <a:ext uri="{FF2B5EF4-FFF2-40B4-BE49-F238E27FC236}">
                <a16:creationId xmlns:a16="http://schemas.microsoft.com/office/drawing/2014/main" id="{2582AF41-8E6C-4F84-9CCD-D0C5BBDB2BD4}"/>
              </a:ext>
            </a:extLst>
          </p:cNvPr>
          <p:cNvSpPr>
            <a:spLocks noGrp="1"/>
          </p:cNvSpPr>
          <p:nvPr>
            <p:ph type="title"/>
          </p:nvPr>
        </p:nvSpPr>
        <p:spPr/>
        <p:txBody>
          <a:bodyPr/>
          <a:lstStyle/>
          <a:p>
            <a:r>
              <a:rPr lang="ja-JP" altLang="en-US">
                <a:ea typeface="ＭＳ Ｐゴシック"/>
                <a:cs typeface="Calibri Light"/>
              </a:rPr>
              <a:t>System flow chart</a:t>
            </a:r>
            <a:endParaRPr kumimoji="1" lang="ja-JP" altLang="en-US"/>
          </a:p>
        </p:txBody>
      </p:sp>
      <p:sp>
        <p:nvSpPr>
          <p:cNvPr id="5" name="スライド番号プレースホルダー 4">
            <a:extLst>
              <a:ext uri="{FF2B5EF4-FFF2-40B4-BE49-F238E27FC236}">
                <a16:creationId xmlns:a16="http://schemas.microsoft.com/office/drawing/2014/main" id="{A2F093A4-2A44-DF4D-9D1A-3C5E60BF53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12" name="Rectangle 11">
            <a:extLst>
              <a:ext uri="{FF2B5EF4-FFF2-40B4-BE49-F238E27FC236}">
                <a16:creationId xmlns:a16="http://schemas.microsoft.com/office/drawing/2014/main" id="{8CE0A2FC-646B-494A-BC8B-3FD6C6A0B916}"/>
              </a:ext>
            </a:extLst>
          </p:cNvPr>
          <p:cNvSpPr/>
          <p:nvPr/>
        </p:nvSpPr>
        <p:spPr>
          <a:xfrm>
            <a:off x="1560367" y="3032411"/>
            <a:ext cx="6191249" cy="1454726"/>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7" name="Group 16">
            <a:extLst>
              <a:ext uri="{FF2B5EF4-FFF2-40B4-BE49-F238E27FC236}">
                <a16:creationId xmlns:a16="http://schemas.microsoft.com/office/drawing/2014/main" id="{226AEA7D-1579-4921-815E-A76514A4B35F}"/>
              </a:ext>
            </a:extLst>
          </p:cNvPr>
          <p:cNvGrpSpPr/>
          <p:nvPr/>
        </p:nvGrpSpPr>
        <p:grpSpPr>
          <a:xfrm>
            <a:off x="4287980" y="1162049"/>
            <a:ext cx="4827659" cy="2892133"/>
            <a:chOff x="4287980" y="1162049"/>
            <a:chExt cx="4827659" cy="2892133"/>
          </a:xfrm>
        </p:grpSpPr>
        <p:sp>
          <p:nvSpPr>
            <p:cNvPr id="6" name="Rectangle 5">
              <a:extLst>
                <a:ext uri="{FF2B5EF4-FFF2-40B4-BE49-F238E27FC236}">
                  <a16:creationId xmlns:a16="http://schemas.microsoft.com/office/drawing/2014/main" id="{D30AC5FD-343E-4ECF-8547-BA5EBAD71881}"/>
                </a:ext>
              </a:extLst>
            </p:cNvPr>
            <p:cNvSpPr/>
            <p:nvPr/>
          </p:nvSpPr>
          <p:spPr>
            <a:xfrm>
              <a:off x="4287981" y="1162049"/>
              <a:ext cx="4632613" cy="91786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3D281802-D556-4E89-9E46-0FB40066F73C}"/>
                </a:ext>
              </a:extLst>
            </p:cNvPr>
            <p:cNvSpPr/>
            <p:nvPr/>
          </p:nvSpPr>
          <p:spPr>
            <a:xfrm>
              <a:off x="4287980" y="2082943"/>
              <a:ext cx="4827659" cy="95661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4382C5A2-7E22-470D-9548-22444E9EE17B}"/>
                </a:ext>
              </a:extLst>
            </p:cNvPr>
            <p:cNvSpPr/>
            <p:nvPr/>
          </p:nvSpPr>
          <p:spPr>
            <a:xfrm>
              <a:off x="7748921" y="3032411"/>
              <a:ext cx="1362270" cy="102177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CCF3E27-3F04-4809-B299-30F542859FAA}"/>
                </a:ext>
              </a:extLst>
            </p:cNvPr>
            <p:cNvSpPr/>
            <p:nvPr/>
          </p:nvSpPr>
          <p:spPr>
            <a:xfrm>
              <a:off x="7751616" y="2919697"/>
              <a:ext cx="767773" cy="172893"/>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A9DEABAF-CC56-4108-B21A-5026CF8F1310}"/>
                </a:ext>
              </a:extLst>
            </p:cNvPr>
            <p:cNvSpPr/>
            <p:nvPr/>
          </p:nvSpPr>
          <p:spPr>
            <a:xfrm>
              <a:off x="8519388" y="2974874"/>
              <a:ext cx="578990" cy="224563"/>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CD58A542-9803-453E-AEA2-2F4FA910CF14}"/>
                </a:ext>
              </a:extLst>
            </p:cNvPr>
            <p:cNvCxnSpPr/>
            <p:nvPr/>
          </p:nvCxnSpPr>
          <p:spPr>
            <a:xfrm flipH="1">
              <a:off x="8548253" y="2974685"/>
              <a:ext cx="2887" cy="222251"/>
            </a:xfrm>
            <a:prstGeom prst="straightConnector1">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877549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7F35A7E8-5F34-4942-9382-266ACEAE6658}"/>
              </a:ext>
            </a:extLst>
          </p:cNvPr>
          <p:cNvPicPr>
            <a:picLocks noChangeAspect="1"/>
          </p:cNvPicPr>
          <p:nvPr/>
        </p:nvPicPr>
        <p:blipFill>
          <a:blip r:embed="rId2"/>
          <a:stretch>
            <a:fillRect/>
          </a:stretch>
        </p:blipFill>
        <p:spPr>
          <a:xfrm>
            <a:off x="85468" y="1342353"/>
            <a:ext cx="8978213" cy="3155124"/>
          </a:xfrm>
          <a:prstGeom prst="rect">
            <a:avLst/>
          </a:prstGeom>
        </p:spPr>
      </p:pic>
      <p:sp>
        <p:nvSpPr>
          <p:cNvPr id="2" name="タイトル 1">
            <a:extLst>
              <a:ext uri="{FF2B5EF4-FFF2-40B4-BE49-F238E27FC236}">
                <a16:creationId xmlns:a16="http://schemas.microsoft.com/office/drawing/2014/main" id="{2582AF41-8E6C-4F84-9CCD-D0C5BBDB2BD4}"/>
              </a:ext>
            </a:extLst>
          </p:cNvPr>
          <p:cNvSpPr>
            <a:spLocks noGrp="1"/>
          </p:cNvSpPr>
          <p:nvPr>
            <p:ph type="title"/>
          </p:nvPr>
        </p:nvSpPr>
        <p:spPr/>
        <p:txBody>
          <a:bodyPr/>
          <a:lstStyle/>
          <a:p>
            <a:r>
              <a:rPr lang="ja-JP" altLang="en-US">
                <a:ea typeface="ＭＳ Ｐゴシック"/>
                <a:cs typeface="Calibri Light"/>
              </a:rPr>
              <a:t>System flow chart</a:t>
            </a:r>
            <a:endParaRPr kumimoji="1" lang="ja-JP" altLang="en-US"/>
          </a:p>
        </p:txBody>
      </p:sp>
      <p:grpSp>
        <p:nvGrpSpPr>
          <p:cNvPr id="4" name="Group 3">
            <a:extLst>
              <a:ext uri="{FF2B5EF4-FFF2-40B4-BE49-F238E27FC236}">
                <a16:creationId xmlns:a16="http://schemas.microsoft.com/office/drawing/2014/main" id="{F58CCF08-6B11-41E0-B3AC-9BC378EC2DDC}"/>
              </a:ext>
            </a:extLst>
          </p:cNvPr>
          <p:cNvGrpSpPr/>
          <p:nvPr/>
        </p:nvGrpSpPr>
        <p:grpSpPr>
          <a:xfrm>
            <a:off x="152984" y="1908498"/>
            <a:ext cx="7459361" cy="2683810"/>
            <a:chOff x="160128" y="1879923"/>
            <a:chExt cx="7459361" cy="2683810"/>
          </a:xfrm>
        </p:grpSpPr>
        <p:sp>
          <p:nvSpPr>
            <p:cNvPr id="8" name="Rectangle 7">
              <a:extLst>
                <a:ext uri="{FF2B5EF4-FFF2-40B4-BE49-F238E27FC236}">
                  <a16:creationId xmlns:a16="http://schemas.microsoft.com/office/drawing/2014/main" id="{F49EEDD0-5ADA-487B-AC18-DD71EC9792D1}"/>
                </a:ext>
              </a:extLst>
            </p:cNvPr>
            <p:cNvSpPr/>
            <p:nvPr/>
          </p:nvSpPr>
          <p:spPr>
            <a:xfrm>
              <a:off x="160128" y="1879923"/>
              <a:ext cx="3903452" cy="207490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1A01651-5610-42AA-A425-C48BF1EB46E0}"/>
                </a:ext>
              </a:extLst>
            </p:cNvPr>
            <p:cNvSpPr/>
            <p:nvPr/>
          </p:nvSpPr>
          <p:spPr>
            <a:xfrm>
              <a:off x="6163782" y="2165553"/>
              <a:ext cx="1455707" cy="239818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E4A0C6A-BA3C-468D-BF43-52E0481AD69A}"/>
                </a:ext>
              </a:extLst>
            </p:cNvPr>
            <p:cNvSpPr/>
            <p:nvPr/>
          </p:nvSpPr>
          <p:spPr>
            <a:xfrm>
              <a:off x="4062682" y="2931220"/>
              <a:ext cx="2112988" cy="1023403"/>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sp>
        <p:nvSpPr>
          <p:cNvPr id="5" name="スライド番号プレースホルダー 4">
            <a:extLst>
              <a:ext uri="{FF2B5EF4-FFF2-40B4-BE49-F238E27FC236}">
                <a16:creationId xmlns:a16="http://schemas.microsoft.com/office/drawing/2014/main" id="{A2F093A4-2A44-DF4D-9D1A-3C5E60BF53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6" name="Rectangle 5">
            <a:extLst>
              <a:ext uri="{FF2B5EF4-FFF2-40B4-BE49-F238E27FC236}">
                <a16:creationId xmlns:a16="http://schemas.microsoft.com/office/drawing/2014/main" id="{15D249F3-E843-4416-A2DB-F5D448F9FE69}"/>
              </a:ext>
            </a:extLst>
          </p:cNvPr>
          <p:cNvSpPr/>
          <p:nvPr/>
        </p:nvSpPr>
        <p:spPr>
          <a:xfrm>
            <a:off x="6111005" y="2975657"/>
            <a:ext cx="116514" cy="996578"/>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C7EE65B-86CD-4110-BEB8-33128E46F2FF}"/>
              </a:ext>
            </a:extLst>
          </p:cNvPr>
          <p:cNvCxnSpPr/>
          <p:nvPr/>
        </p:nvCxnSpPr>
        <p:spPr>
          <a:xfrm>
            <a:off x="6100893" y="3380922"/>
            <a:ext cx="153658" cy="0"/>
          </a:xfrm>
          <a:prstGeom prst="straightConnector1">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0256BAE4-5959-47BA-A864-0B654AE681C7}"/>
              </a:ext>
            </a:extLst>
          </p:cNvPr>
          <p:cNvSpPr/>
          <p:nvPr/>
        </p:nvSpPr>
        <p:spPr>
          <a:xfrm>
            <a:off x="4021794" y="2975657"/>
            <a:ext cx="116514" cy="996578"/>
          </a:xfrm>
          <a:prstGeom prst="rect">
            <a:avLst/>
          </a:prstGeom>
          <a:solidFill>
            <a:schemeClr val="bg1"/>
          </a:solidFill>
          <a:ln>
            <a:noFill/>
          </a:ln>
        </p:spPr>
        <p:style>
          <a:lnRef idx="2">
            <a:schemeClr val="accent5"/>
          </a:lnRef>
          <a:fillRef idx="1">
            <a:schemeClr val="lt1"/>
          </a:fillRef>
          <a:effectRef idx="0">
            <a:schemeClr val="accent5"/>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endParaRPr lang="en-US"/>
          </a:p>
        </p:txBody>
      </p:sp>
      <p:cxnSp>
        <p:nvCxnSpPr>
          <p:cNvPr id="14" name="Straight Arrow Connector 13">
            <a:extLst>
              <a:ext uri="{FF2B5EF4-FFF2-40B4-BE49-F238E27FC236}">
                <a16:creationId xmlns:a16="http://schemas.microsoft.com/office/drawing/2014/main" id="{13228CC3-2EEC-41BD-B466-4542D76CE825}"/>
              </a:ext>
            </a:extLst>
          </p:cNvPr>
          <p:cNvCxnSpPr/>
          <p:nvPr/>
        </p:nvCxnSpPr>
        <p:spPr>
          <a:xfrm flipV="1">
            <a:off x="4023145" y="3381554"/>
            <a:ext cx="124005" cy="0"/>
          </a:xfrm>
          <a:prstGeom prst="straightConnector1">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77507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3CEFB9-D1D1-49AB-A65C-892EC00AA937}"/>
              </a:ext>
            </a:extLst>
          </p:cNvPr>
          <p:cNvSpPr>
            <a:spLocks noGrp="1"/>
          </p:cNvSpPr>
          <p:nvPr>
            <p:ph type="title"/>
          </p:nvPr>
        </p:nvSpPr>
        <p:spPr/>
        <p:txBody>
          <a:bodyPr/>
          <a:lstStyle/>
          <a:p>
            <a:r>
              <a:rPr lang="en-US" altLang="ja-JP">
                <a:ea typeface="+mj-lt"/>
                <a:cs typeface="+mj-lt"/>
              </a:rPr>
              <a:t>T</a:t>
            </a:r>
            <a:r>
              <a:rPr lang="ja-JP">
                <a:ea typeface="+mj-lt"/>
                <a:cs typeface="+mj-lt"/>
              </a:rPr>
              <a:t>echnique</a:t>
            </a:r>
            <a:endParaRPr lang="en-US" altLang="ja-JP">
              <a:cs typeface="Arial"/>
            </a:endParaRPr>
          </a:p>
        </p:txBody>
      </p:sp>
      <p:sp>
        <p:nvSpPr>
          <p:cNvPr id="3" name="コンテンツ プレースホルダー 2">
            <a:extLst>
              <a:ext uri="{FF2B5EF4-FFF2-40B4-BE49-F238E27FC236}">
                <a16:creationId xmlns:a16="http://schemas.microsoft.com/office/drawing/2014/main" id="{0DE84085-37FF-4AB1-917E-C8EC5648ED0A}"/>
              </a:ext>
            </a:extLst>
          </p:cNvPr>
          <p:cNvSpPr>
            <a:spLocks noGrp="1"/>
          </p:cNvSpPr>
          <p:nvPr>
            <p:ph type="body" idx="1"/>
          </p:nvPr>
        </p:nvSpPr>
        <p:spPr>
          <a:xfrm>
            <a:off x="814275" y="1284218"/>
            <a:ext cx="6132600" cy="3145500"/>
          </a:xfrm>
        </p:spPr>
        <p:txBody>
          <a:bodyPr spcFirstLastPara="1" vert="horz" wrap="square" lIns="68580" tIns="34290" rIns="68580" bIns="34290" rtlCol="0" anchor="t" anchorCtr="0">
            <a:normAutofit/>
          </a:bodyPr>
          <a:lstStyle/>
          <a:p>
            <a:pPr marL="0" indent="0">
              <a:buNone/>
            </a:pPr>
            <a:r>
              <a:rPr lang="en-US" altLang="ja-JP" b="1">
                <a:solidFill>
                  <a:srgbClr val="000000"/>
                </a:solidFill>
                <a:ea typeface="+mn-lt"/>
                <a:cs typeface="+mn-lt"/>
              </a:rPr>
              <a:t>Programming Language</a:t>
            </a:r>
            <a:endParaRPr lang="ja-JP" altLang="en-US" b="1">
              <a:solidFill>
                <a:srgbClr val="000000"/>
              </a:solidFill>
              <a:ea typeface="ＭＳ Ｐゴシック" panose="020B0600070205080204" pitchFamily="34" charset="-128"/>
              <a:cs typeface="+mn-lt"/>
            </a:endParaRPr>
          </a:p>
          <a:p>
            <a:endParaRPr lang="en-US" altLang="ja-JP">
              <a:solidFill>
                <a:srgbClr val="000000"/>
              </a:solidFill>
              <a:ea typeface="+mn-lt"/>
              <a:cs typeface="+mn-lt"/>
            </a:endParaRPr>
          </a:p>
          <a:p>
            <a:endParaRPr lang="en-US" altLang="ja-JP">
              <a:solidFill>
                <a:srgbClr val="000000"/>
              </a:solidFill>
              <a:ea typeface="+mn-lt"/>
              <a:cs typeface="+mn-lt"/>
            </a:endParaRPr>
          </a:p>
          <a:p>
            <a:endParaRPr lang="en-US" altLang="ja-JP">
              <a:solidFill>
                <a:srgbClr val="000000"/>
              </a:solidFill>
              <a:ea typeface="+mn-lt"/>
              <a:cs typeface="+mn-lt"/>
            </a:endParaRPr>
          </a:p>
          <a:p>
            <a:pPr marL="0" indent="0">
              <a:buNone/>
            </a:pPr>
            <a:r>
              <a:rPr lang="en-US" altLang="ja-JP" b="1">
                <a:solidFill>
                  <a:srgbClr val="000000"/>
                </a:solidFill>
                <a:ea typeface="+mn-lt"/>
                <a:cs typeface="+mn-lt"/>
              </a:rPr>
              <a:t>Tools &amp; Frameworks</a:t>
            </a:r>
            <a:endParaRPr lang="ja-JP" altLang="en-US" b="1">
              <a:solidFill>
                <a:srgbClr val="000000"/>
              </a:solidFill>
              <a:ea typeface="ＭＳ Ｐゴシック"/>
              <a:cs typeface="+mn-lt"/>
            </a:endParaRPr>
          </a:p>
          <a:p>
            <a:endParaRPr lang="en-US" altLang="ja-JP">
              <a:solidFill>
                <a:srgbClr val="000000"/>
              </a:solidFill>
              <a:ea typeface="ＭＳ Ｐゴシック"/>
              <a:cs typeface="Arial"/>
            </a:endParaRPr>
          </a:p>
        </p:txBody>
      </p:sp>
      <p:sp>
        <p:nvSpPr>
          <p:cNvPr id="4" name="スライド番号プレースホルダー 3">
            <a:extLst>
              <a:ext uri="{FF2B5EF4-FFF2-40B4-BE49-F238E27FC236}">
                <a16:creationId xmlns:a16="http://schemas.microsoft.com/office/drawing/2014/main" id="{DC26F558-635C-C34A-B42E-4E836EAB72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5">
            <a:extLst>
              <a:ext uri="{FF2B5EF4-FFF2-40B4-BE49-F238E27FC236}">
                <a16:creationId xmlns:a16="http://schemas.microsoft.com/office/drawing/2014/main" id="{3381989B-85A8-461E-83C2-FA1B653DBB0C}"/>
              </a:ext>
            </a:extLst>
          </p:cNvPr>
          <p:cNvPicPr>
            <a:picLocks noChangeAspect="1"/>
          </p:cNvPicPr>
          <p:nvPr/>
        </p:nvPicPr>
        <p:blipFill>
          <a:blip r:embed="rId3"/>
          <a:stretch>
            <a:fillRect/>
          </a:stretch>
        </p:blipFill>
        <p:spPr>
          <a:xfrm>
            <a:off x="815467" y="1872830"/>
            <a:ext cx="1237352" cy="1236094"/>
          </a:xfrm>
          <a:prstGeom prst="rect">
            <a:avLst/>
          </a:prstGeom>
        </p:spPr>
      </p:pic>
      <p:pic>
        <p:nvPicPr>
          <p:cNvPr id="6" name="Picture 6">
            <a:extLst>
              <a:ext uri="{FF2B5EF4-FFF2-40B4-BE49-F238E27FC236}">
                <a16:creationId xmlns:a16="http://schemas.microsoft.com/office/drawing/2014/main" id="{C973672D-0F26-4672-9A67-29491DB06059}"/>
              </a:ext>
            </a:extLst>
          </p:cNvPr>
          <p:cNvPicPr>
            <a:picLocks noChangeAspect="1"/>
          </p:cNvPicPr>
          <p:nvPr/>
        </p:nvPicPr>
        <p:blipFill>
          <a:blip r:embed="rId4"/>
          <a:stretch>
            <a:fillRect/>
          </a:stretch>
        </p:blipFill>
        <p:spPr>
          <a:xfrm>
            <a:off x="2195693" y="2060905"/>
            <a:ext cx="1043258" cy="1021692"/>
          </a:xfrm>
          <a:prstGeom prst="rect">
            <a:avLst/>
          </a:prstGeom>
        </p:spPr>
      </p:pic>
      <p:pic>
        <p:nvPicPr>
          <p:cNvPr id="7" name="Picture 7">
            <a:extLst>
              <a:ext uri="{FF2B5EF4-FFF2-40B4-BE49-F238E27FC236}">
                <a16:creationId xmlns:a16="http://schemas.microsoft.com/office/drawing/2014/main" id="{E72DF88E-D598-48AB-A7A3-6F3DD9623393}"/>
              </a:ext>
            </a:extLst>
          </p:cNvPr>
          <p:cNvPicPr>
            <a:picLocks noChangeAspect="1"/>
          </p:cNvPicPr>
          <p:nvPr/>
        </p:nvPicPr>
        <p:blipFill>
          <a:blip r:embed="rId5"/>
          <a:stretch>
            <a:fillRect/>
          </a:stretch>
        </p:blipFill>
        <p:spPr>
          <a:xfrm>
            <a:off x="3674853" y="2016850"/>
            <a:ext cx="802258" cy="1109800"/>
          </a:xfrm>
          <a:prstGeom prst="rect">
            <a:avLst/>
          </a:prstGeom>
        </p:spPr>
      </p:pic>
      <p:pic>
        <p:nvPicPr>
          <p:cNvPr id="8" name="Picture 8">
            <a:extLst>
              <a:ext uri="{FF2B5EF4-FFF2-40B4-BE49-F238E27FC236}">
                <a16:creationId xmlns:a16="http://schemas.microsoft.com/office/drawing/2014/main" id="{2C645C02-10CA-45AB-92D1-40C16497C70B}"/>
              </a:ext>
            </a:extLst>
          </p:cNvPr>
          <p:cNvPicPr>
            <a:picLocks noChangeAspect="1"/>
          </p:cNvPicPr>
          <p:nvPr/>
        </p:nvPicPr>
        <p:blipFill>
          <a:blip r:embed="rId6"/>
          <a:stretch>
            <a:fillRect/>
          </a:stretch>
        </p:blipFill>
        <p:spPr>
          <a:xfrm>
            <a:off x="4837353" y="1971316"/>
            <a:ext cx="1528853" cy="1136171"/>
          </a:xfrm>
          <a:prstGeom prst="rect">
            <a:avLst/>
          </a:prstGeom>
        </p:spPr>
      </p:pic>
      <p:pic>
        <p:nvPicPr>
          <p:cNvPr id="10" name="Picture 10">
            <a:extLst>
              <a:ext uri="{FF2B5EF4-FFF2-40B4-BE49-F238E27FC236}">
                <a16:creationId xmlns:a16="http://schemas.microsoft.com/office/drawing/2014/main" id="{8796B8EE-005E-484D-83A1-BDF5C6D80C5B}"/>
              </a:ext>
            </a:extLst>
          </p:cNvPr>
          <p:cNvPicPr>
            <a:picLocks noChangeAspect="1"/>
          </p:cNvPicPr>
          <p:nvPr/>
        </p:nvPicPr>
        <p:blipFill>
          <a:blip r:embed="rId7"/>
          <a:stretch>
            <a:fillRect/>
          </a:stretch>
        </p:blipFill>
        <p:spPr>
          <a:xfrm>
            <a:off x="271014" y="3625190"/>
            <a:ext cx="1740380" cy="883610"/>
          </a:xfrm>
          <a:prstGeom prst="rect">
            <a:avLst/>
          </a:prstGeom>
        </p:spPr>
      </p:pic>
      <p:pic>
        <p:nvPicPr>
          <p:cNvPr id="11" name="Picture 11">
            <a:extLst>
              <a:ext uri="{FF2B5EF4-FFF2-40B4-BE49-F238E27FC236}">
                <a16:creationId xmlns:a16="http://schemas.microsoft.com/office/drawing/2014/main" id="{C3F464BC-61AD-454A-BE2C-799D25E11C1F}"/>
              </a:ext>
            </a:extLst>
          </p:cNvPr>
          <p:cNvPicPr>
            <a:picLocks noChangeAspect="1"/>
          </p:cNvPicPr>
          <p:nvPr/>
        </p:nvPicPr>
        <p:blipFill>
          <a:blip r:embed="rId8"/>
          <a:stretch>
            <a:fillRect/>
          </a:stretch>
        </p:blipFill>
        <p:spPr>
          <a:xfrm>
            <a:off x="2501700" y="3601037"/>
            <a:ext cx="1815861" cy="835668"/>
          </a:xfrm>
          <a:prstGeom prst="rect">
            <a:avLst/>
          </a:prstGeom>
        </p:spPr>
      </p:pic>
      <p:pic>
        <p:nvPicPr>
          <p:cNvPr id="12" name="Picture 12">
            <a:extLst>
              <a:ext uri="{FF2B5EF4-FFF2-40B4-BE49-F238E27FC236}">
                <a16:creationId xmlns:a16="http://schemas.microsoft.com/office/drawing/2014/main" id="{D2B7AE43-B9F8-45E7-9F59-A39124980EB6}"/>
              </a:ext>
            </a:extLst>
          </p:cNvPr>
          <p:cNvPicPr>
            <a:picLocks noChangeAspect="1"/>
          </p:cNvPicPr>
          <p:nvPr/>
        </p:nvPicPr>
        <p:blipFill rotWithShape="1">
          <a:blip r:embed="rId9"/>
          <a:srcRect l="11038" r="16078" b="3125"/>
          <a:stretch/>
        </p:blipFill>
        <p:spPr>
          <a:xfrm>
            <a:off x="4746345" y="3903223"/>
            <a:ext cx="1999352" cy="327756"/>
          </a:xfrm>
          <a:prstGeom prst="rect">
            <a:avLst/>
          </a:prstGeom>
        </p:spPr>
      </p:pic>
      <p:pic>
        <p:nvPicPr>
          <p:cNvPr id="13" name="Picture 13">
            <a:extLst>
              <a:ext uri="{FF2B5EF4-FFF2-40B4-BE49-F238E27FC236}">
                <a16:creationId xmlns:a16="http://schemas.microsoft.com/office/drawing/2014/main" id="{B417A1C3-18B5-4818-897F-DD2D80A9E10C}"/>
              </a:ext>
            </a:extLst>
          </p:cNvPr>
          <p:cNvPicPr>
            <a:picLocks noChangeAspect="1"/>
          </p:cNvPicPr>
          <p:nvPr/>
        </p:nvPicPr>
        <p:blipFill>
          <a:blip r:embed="rId10"/>
          <a:stretch>
            <a:fillRect/>
          </a:stretch>
        </p:blipFill>
        <p:spPr>
          <a:xfrm>
            <a:off x="1246877" y="4278131"/>
            <a:ext cx="1470804" cy="773845"/>
          </a:xfrm>
          <a:prstGeom prst="rect">
            <a:avLst/>
          </a:prstGeom>
        </p:spPr>
      </p:pic>
      <p:pic>
        <p:nvPicPr>
          <p:cNvPr id="9" name="Picture 13">
            <a:extLst>
              <a:ext uri="{FF2B5EF4-FFF2-40B4-BE49-F238E27FC236}">
                <a16:creationId xmlns:a16="http://schemas.microsoft.com/office/drawing/2014/main" id="{D142C766-53E8-48A0-94AB-F96414F6DE62}"/>
              </a:ext>
            </a:extLst>
          </p:cNvPr>
          <p:cNvPicPr>
            <a:picLocks noChangeAspect="1"/>
          </p:cNvPicPr>
          <p:nvPr/>
        </p:nvPicPr>
        <p:blipFill>
          <a:blip r:embed="rId11"/>
          <a:stretch>
            <a:fillRect/>
          </a:stretch>
        </p:blipFill>
        <p:spPr>
          <a:xfrm>
            <a:off x="3965046" y="4147079"/>
            <a:ext cx="1044576" cy="902759"/>
          </a:xfrm>
          <a:prstGeom prst="rect">
            <a:avLst/>
          </a:prstGeom>
        </p:spPr>
      </p:pic>
    </p:spTree>
    <p:extLst>
      <p:ext uri="{BB962C8B-B14F-4D97-AF65-F5344CB8AC3E}">
        <p14:creationId xmlns:p14="http://schemas.microsoft.com/office/powerpoint/2010/main" val="2854635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E06762-396A-42C1-99E4-36F925765805}"/>
              </a:ext>
            </a:extLst>
          </p:cNvPr>
          <p:cNvSpPr>
            <a:spLocks noGrp="1"/>
          </p:cNvSpPr>
          <p:nvPr>
            <p:ph type="title"/>
          </p:nvPr>
        </p:nvSpPr>
        <p:spPr/>
        <p:txBody>
          <a:bodyPr/>
          <a:lstStyle/>
          <a:p>
            <a:r>
              <a:rPr lang="ja-JP" altLang="en-US">
                <a:ea typeface="ＭＳ Ｐゴシック"/>
                <a:cs typeface="Calibri Light"/>
              </a:rPr>
              <a:t>Achievement</a:t>
            </a:r>
            <a:endParaRPr kumimoji="1" lang="ja-JP" altLang="en-US"/>
          </a:p>
        </p:txBody>
      </p:sp>
      <p:sp>
        <p:nvSpPr>
          <p:cNvPr id="3" name="コンテンツ プレースホルダー 2">
            <a:extLst>
              <a:ext uri="{FF2B5EF4-FFF2-40B4-BE49-F238E27FC236}">
                <a16:creationId xmlns:a16="http://schemas.microsoft.com/office/drawing/2014/main" id="{C6EF730E-EFF5-459F-AAB7-5CA9600ADDB3}"/>
              </a:ext>
            </a:extLst>
          </p:cNvPr>
          <p:cNvSpPr>
            <a:spLocks noGrp="1"/>
          </p:cNvSpPr>
          <p:nvPr>
            <p:ph type="body" idx="1"/>
          </p:nvPr>
        </p:nvSpPr>
        <p:spPr>
          <a:xfrm>
            <a:off x="814275" y="1327350"/>
            <a:ext cx="6775537" cy="3145500"/>
          </a:xfrm>
        </p:spPr>
        <p:txBody>
          <a:bodyPr spcFirstLastPara="1" vert="horz" wrap="square" lIns="68580" tIns="34290" rIns="68580" bIns="34290" rtlCol="0" anchor="t" anchorCtr="0">
            <a:normAutofit/>
          </a:bodyPr>
          <a:lstStyle/>
          <a:p>
            <a:pPr marL="0" indent="0">
              <a:buNone/>
            </a:pPr>
            <a:r>
              <a:rPr lang="ja-JP" altLang="en-US" b="1">
                <a:ea typeface="+mn-lt"/>
                <a:cs typeface="+mn-lt"/>
              </a:rPr>
              <a:t>Required functions</a:t>
            </a:r>
          </a:p>
          <a:p>
            <a:r>
              <a:rPr lang="en-US" altLang="ja-JP">
                <a:ea typeface="+mn-lt"/>
                <a:cs typeface="+mn-lt"/>
              </a:rPr>
              <a:t>Generate </a:t>
            </a:r>
            <a:r>
              <a:rPr lang="en-US" altLang="ja-JP" err="1">
                <a:ea typeface="+mn-lt"/>
                <a:cs typeface="+mn-lt"/>
              </a:rPr>
              <a:t>EmoLog</a:t>
            </a:r>
            <a:r>
              <a:rPr lang="en-US" altLang="ja-JP">
                <a:ea typeface="+mn-lt"/>
                <a:cs typeface="+mn-lt"/>
              </a:rPr>
              <a:t> from SNS posts or </a:t>
            </a:r>
            <a:r>
              <a:rPr lang="en-US">
                <a:cs typeface="+mn-lt"/>
              </a:rPr>
              <a:t>location </a:t>
            </a:r>
            <a:br>
              <a:rPr lang="ja-JP" altLang="en-US">
                <a:ea typeface="+mn-lt"/>
                <a:cs typeface="+mn-lt"/>
              </a:rPr>
            </a:br>
            <a:r>
              <a:rPr lang="ja-JP" altLang="en-US">
                <a:ea typeface="+mn-lt"/>
                <a:cs typeface="+mn-lt"/>
              </a:rPr>
              <a:t>→ Focus on SNS posts</a:t>
            </a:r>
            <a:endParaRPr lang="en-US" altLang="ja-JP">
              <a:ea typeface="+mn-lt"/>
              <a:cs typeface="+mn-lt"/>
            </a:endParaRPr>
          </a:p>
          <a:p>
            <a:r>
              <a:rPr lang="en-US" altLang="ja-JP">
                <a:ea typeface="+mn-lt"/>
                <a:cs typeface="+mn-lt"/>
              </a:rPr>
              <a:t>Comments &amp; Chat about </a:t>
            </a:r>
            <a:r>
              <a:rPr lang="en-US" altLang="ja-JP" err="1">
                <a:ea typeface="+mn-lt"/>
                <a:cs typeface="+mn-lt"/>
              </a:rPr>
              <a:t>EmoLog</a:t>
            </a:r>
            <a:br>
              <a:rPr lang="en-US" altLang="ja-JP">
                <a:ea typeface="+mn-lt"/>
                <a:cs typeface="+mn-lt"/>
              </a:rPr>
            </a:br>
            <a:r>
              <a:rPr lang="ja-JP" altLang="en-US">
                <a:ea typeface="+mn-lt"/>
                <a:cs typeface="+mn-lt"/>
              </a:rPr>
              <a:t>→ Partially completed</a:t>
            </a:r>
          </a:p>
          <a:p>
            <a:endParaRPr lang="ja-JP" altLang="en-US">
              <a:ea typeface="+mn-lt"/>
              <a:cs typeface="+mn-lt"/>
            </a:endParaRPr>
          </a:p>
          <a:p>
            <a:pPr marL="76200" indent="0">
              <a:buNone/>
            </a:pPr>
            <a:r>
              <a:rPr lang="ja-JP" altLang="en-US" b="1">
                <a:ea typeface="+mn-lt"/>
                <a:cs typeface="+mn-lt"/>
              </a:rPr>
              <a:t>Focused on improving fuctions really needed</a:t>
            </a:r>
          </a:p>
        </p:txBody>
      </p:sp>
      <p:sp>
        <p:nvSpPr>
          <p:cNvPr id="4" name="スライド番号プレースホルダー 3">
            <a:extLst>
              <a:ext uri="{FF2B5EF4-FFF2-40B4-BE49-F238E27FC236}">
                <a16:creationId xmlns:a16="http://schemas.microsoft.com/office/drawing/2014/main" id="{0C3C499C-C46F-744F-9D21-16A8C87E76C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132660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81B567A8-EBBC-44FB-83A0-88AD86F34A6A}"/>
              </a:ext>
            </a:extLst>
          </p:cNvPr>
          <p:cNvPicPr>
            <a:picLocks noChangeAspect="1"/>
          </p:cNvPicPr>
          <p:nvPr/>
        </p:nvPicPr>
        <p:blipFill>
          <a:blip r:embed="rId3"/>
          <a:stretch>
            <a:fillRect/>
          </a:stretch>
        </p:blipFill>
        <p:spPr>
          <a:xfrm>
            <a:off x="4698507" y="2900796"/>
            <a:ext cx="1966404" cy="1306093"/>
          </a:xfrm>
          <a:prstGeom prst="rect">
            <a:avLst/>
          </a:prstGeom>
        </p:spPr>
      </p:pic>
      <p:pic>
        <p:nvPicPr>
          <p:cNvPr id="6" name="Picture 6">
            <a:extLst>
              <a:ext uri="{FF2B5EF4-FFF2-40B4-BE49-F238E27FC236}">
                <a16:creationId xmlns:a16="http://schemas.microsoft.com/office/drawing/2014/main" id="{55C689B3-977C-43C3-83AD-C739D73AAA40}"/>
              </a:ext>
            </a:extLst>
          </p:cNvPr>
          <p:cNvPicPr>
            <a:picLocks noChangeAspect="1"/>
          </p:cNvPicPr>
          <p:nvPr/>
        </p:nvPicPr>
        <p:blipFill>
          <a:blip r:embed="rId4"/>
          <a:stretch>
            <a:fillRect/>
          </a:stretch>
        </p:blipFill>
        <p:spPr>
          <a:xfrm>
            <a:off x="6712627" y="2715180"/>
            <a:ext cx="1744463" cy="1488675"/>
          </a:xfrm>
          <a:prstGeom prst="rect">
            <a:avLst/>
          </a:prstGeom>
        </p:spPr>
      </p:pic>
      <p:sp>
        <p:nvSpPr>
          <p:cNvPr id="2" name="タイトル 1">
            <a:extLst>
              <a:ext uri="{FF2B5EF4-FFF2-40B4-BE49-F238E27FC236}">
                <a16:creationId xmlns:a16="http://schemas.microsoft.com/office/drawing/2014/main" id="{8BC60824-9F97-42F6-83C4-989BA5ABDB04}"/>
              </a:ext>
            </a:extLst>
          </p:cNvPr>
          <p:cNvSpPr>
            <a:spLocks noGrp="1"/>
          </p:cNvSpPr>
          <p:nvPr>
            <p:ph type="title"/>
          </p:nvPr>
        </p:nvSpPr>
        <p:spPr/>
        <p:txBody>
          <a:bodyPr/>
          <a:lstStyle/>
          <a:p>
            <a:r>
              <a:rPr lang="en-US" altLang="ja-JP">
                <a:ea typeface="+mj-lt"/>
                <a:cs typeface="+mj-lt"/>
              </a:rPr>
              <a:t>A</a:t>
            </a:r>
            <a:r>
              <a:rPr lang="ja-JP">
                <a:ea typeface="+mj-lt"/>
                <a:cs typeface="+mj-lt"/>
              </a:rPr>
              <a:t>ttentions in development </a:t>
            </a:r>
            <a:endParaRPr lang="en-US" altLang="ja-JP">
              <a:cs typeface="Arial"/>
            </a:endParaRPr>
          </a:p>
        </p:txBody>
      </p:sp>
      <p:sp>
        <p:nvSpPr>
          <p:cNvPr id="3" name="コンテンツ プレースホルダー 2">
            <a:extLst>
              <a:ext uri="{FF2B5EF4-FFF2-40B4-BE49-F238E27FC236}">
                <a16:creationId xmlns:a16="http://schemas.microsoft.com/office/drawing/2014/main" id="{342FB7A8-184B-47F7-8385-5C14801B0108}"/>
              </a:ext>
            </a:extLst>
          </p:cNvPr>
          <p:cNvSpPr>
            <a:spLocks noGrp="1"/>
          </p:cNvSpPr>
          <p:nvPr>
            <p:ph type="body" idx="1"/>
          </p:nvPr>
        </p:nvSpPr>
        <p:spPr>
          <a:xfrm>
            <a:off x="814275" y="1327350"/>
            <a:ext cx="8252143" cy="3145500"/>
          </a:xfrm>
        </p:spPr>
        <p:txBody>
          <a:bodyPr spcFirstLastPara="1" vert="horz" wrap="square" lIns="68580" tIns="34290" rIns="68580" bIns="34290" rtlCol="0" anchor="t" anchorCtr="0">
            <a:normAutofit fontScale="92500" lnSpcReduction="10000"/>
          </a:bodyPr>
          <a:lstStyle/>
          <a:p>
            <a:pPr marL="0" indent="0">
              <a:buNone/>
            </a:pPr>
            <a:r>
              <a:rPr lang="ja-JP" altLang="en-US" b="1">
                <a:ea typeface="ＭＳ Ｐゴシック"/>
                <a:cs typeface="Calibri"/>
              </a:rPr>
              <a:t>For group development</a:t>
            </a:r>
            <a:endParaRPr lang="ja-JP" altLang="en-US" b="1">
              <a:ea typeface="ＭＳ Ｐゴシック" panose="020B0600070205080204" pitchFamily="34" charset="-128"/>
              <a:cs typeface="Calibri"/>
            </a:endParaRPr>
          </a:p>
          <a:p>
            <a:r>
              <a:rPr lang="ja-JP" altLang="en-US">
                <a:ea typeface="ＭＳ Ｐゴシック"/>
                <a:cs typeface="Calibri"/>
              </a:rPr>
              <a:t>Github and Docker → Unify development environment</a:t>
            </a:r>
          </a:p>
          <a:p>
            <a:r>
              <a:rPr lang="ja-JP" altLang="en-US">
                <a:ea typeface="ＭＳ Ｐゴシック"/>
                <a:cs typeface="Calibri"/>
              </a:rPr>
              <a:t>Share knowledge with each other</a:t>
            </a:r>
            <a:br>
              <a:rPr lang="ja-JP" altLang="en-US">
                <a:ea typeface="ＭＳ Ｐゴシック"/>
                <a:cs typeface="Calibri"/>
              </a:rPr>
            </a:br>
            <a:r>
              <a:rPr lang="ja-JP" altLang="en-US">
                <a:ea typeface="ＭＳ Ｐゴシック"/>
                <a:cs typeface="Calibri"/>
              </a:rPr>
              <a:t>→ T</a:t>
            </a:r>
            <a:r>
              <a:rPr lang="ja-JP">
                <a:ea typeface="ＭＳ Ｐゴシック"/>
                <a:cs typeface="Calibri"/>
              </a:rPr>
              <a:t>he skills of each member</a:t>
            </a:r>
            <a:r>
              <a:rPr lang="en-US" altLang="ja-JP">
                <a:ea typeface="ＭＳ Ｐゴシック"/>
                <a:cs typeface="Calibri"/>
              </a:rPr>
              <a:t>s</a:t>
            </a:r>
            <a:r>
              <a:rPr lang="ja-JP">
                <a:ea typeface="ＭＳ Ｐゴシック"/>
                <a:cs typeface="Calibri"/>
              </a:rPr>
              <a:t> improve</a:t>
            </a:r>
            <a:r>
              <a:rPr lang="en-US" altLang="ja-JP">
                <a:ea typeface="ＭＳ Ｐゴシック"/>
                <a:cs typeface="Calibri"/>
              </a:rPr>
              <a:t>d</a:t>
            </a:r>
          </a:p>
          <a:p>
            <a:pPr marL="0" indent="0">
              <a:buNone/>
            </a:pPr>
            <a:endParaRPr lang="ja-JP" altLang="en-US">
              <a:ea typeface="ＭＳ Ｐゴシック"/>
              <a:cs typeface="Calibri"/>
            </a:endParaRPr>
          </a:p>
          <a:p>
            <a:pPr marL="0" indent="0">
              <a:buNone/>
            </a:pPr>
            <a:r>
              <a:rPr lang="ja-JP" altLang="en-US" b="1">
                <a:ea typeface="ＭＳ Ｐゴシック"/>
                <a:cs typeface="Calibri"/>
              </a:rPr>
              <a:t>For online development</a:t>
            </a:r>
          </a:p>
          <a:p>
            <a:r>
              <a:rPr lang="en-US" altLang="ja-JP">
                <a:ea typeface="+mn-lt"/>
                <a:cs typeface="+mn-lt"/>
              </a:rPr>
              <a:t>Screen sharing</a:t>
            </a:r>
          </a:p>
          <a:p>
            <a:r>
              <a:rPr lang="en-US" altLang="ja-JP">
                <a:ea typeface="ＭＳ Ｐゴシック"/>
                <a:cs typeface="Arial"/>
              </a:rPr>
              <a:t>Communicate actively</a:t>
            </a:r>
          </a:p>
        </p:txBody>
      </p:sp>
      <p:sp>
        <p:nvSpPr>
          <p:cNvPr id="4" name="スライド番号プレースホルダー 3">
            <a:extLst>
              <a:ext uri="{FF2B5EF4-FFF2-40B4-BE49-F238E27FC236}">
                <a16:creationId xmlns:a16="http://schemas.microsoft.com/office/drawing/2014/main" id="{956EE2DF-C688-104E-8339-25761763F3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71946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D0A429-033C-46C2-821D-68F7887CF913}"/>
              </a:ext>
            </a:extLst>
          </p:cNvPr>
          <p:cNvSpPr>
            <a:spLocks noGrp="1"/>
          </p:cNvSpPr>
          <p:nvPr>
            <p:ph type="title"/>
          </p:nvPr>
        </p:nvSpPr>
        <p:spPr/>
        <p:txBody>
          <a:bodyPr/>
          <a:lstStyle/>
          <a:p>
            <a:r>
              <a:rPr lang="ja-JP" altLang="en-US">
                <a:ea typeface="ＭＳ Ｐゴシック"/>
                <a:cs typeface="Calibri Light"/>
              </a:rPr>
              <a:t>Members main role</a:t>
            </a:r>
            <a:endParaRPr kumimoji="1" lang="ja-JP" altLang="en-US"/>
          </a:p>
        </p:txBody>
      </p:sp>
      <p:sp>
        <p:nvSpPr>
          <p:cNvPr id="3" name="コンテンツ プレースホルダー 2">
            <a:extLst>
              <a:ext uri="{FF2B5EF4-FFF2-40B4-BE49-F238E27FC236}">
                <a16:creationId xmlns:a16="http://schemas.microsoft.com/office/drawing/2014/main" id="{93B6D85A-9A0A-4D17-A818-E67238AFA9A5}"/>
              </a:ext>
            </a:extLst>
          </p:cNvPr>
          <p:cNvSpPr>
            <a:spLocks noGrp="1"/>
          </p:cNvSpPr>
          <p:nvPr>
            <p:ph type="body" idx="1"/>
          </p:nvPr>
        </p:nvSpPr>
        <p:spPr/>
        <p:txBody>
          <a:bodyPr spcFirstLastPara="1" vert="horz" wrap="square" lIns="68580" tIns="34290" rIns="68580" bIns="34290" rtlCol="0" anchor="t" anchorCtr="0">
            <a:noAutofit/>
          </a:bodyPr>
          <a:lstStyle/>
          <a:p>
            <a:pPr>
              <a:buFont typeface="Arial"/>
              <a:buChar char="•"/>
            </a:pPr>
            <a:r>
              <a:rPr lang="en-US" altLang="ja-JP">
                <a:ea typeface="+mn-lt"/>
                <a:cs typeface="+mn-lt"/>
              </a:rPr>
              <a:t>Create DB table</a:t>
            </a:r>
            <a:r>
              <a:rPr lang="ja-JP" altLang="en-US">
                <a:ea typeface="+mn-lt"/>
                <a:cs typeface="+mn-lt"/>
              </a:rPr>
              <a:t> : Yuta</a:t>
            </a:r>
          </a:p>
          <a:p>
            <a:pPr>
              <a:buFont typeface="Arial"/>
              <a:buChar char="•"/>
            </a:pPr>
            <a:r>
              <a:rPr lang="en-US" altLang="ja-JP">
                <a:ea typeface="+mn-lt"/>
                <a:cs typeface="+mn-lt"/>
              </a:rPr>
              <a:t>Communicate with Twitter API</a:t>
            </a:r>
            <a:r>
              <a:rPr lang="ja-JP" altLang="en-US">
                <a:ea typeface="+mn-lt"/>
                <a:cs typeface="+mn-lt"/>
              </a:rPr>
              <a:t> </a:t>
            </a:r>
            <a:r>
              <a:rPr lang="en-US" altLang="ja-JP">
                <a:ea typeface="+mn-lt"/>
                <a:cs typeface="+mn-lt"/>
              </a:rPr>
              <a:t>:</a:t>
            </a:r>
            <a:r>
              <a:rPr lang="ja-JP" altLang="en-US">
                <a:ea typeface="+mn-lt"/>
                <a:cs typeface="+mn-lt"/>
              </a:rPr>
              <a:t> </a:t>
            </a:r>
            <a:endParaRPr lang="en-US" altLang="ja-JP">
              <a:ea typeface="+mn-lt"/>
              <a:cs typeface="+mn-lt"/>
            </a:endParaRPr>
          </a:p>
          <a:p>
            <a:pPr>
              <a:buFont typeface="Arial"/>
              <a:buChar char="•"/>
            </a:pPr>
            <a:r>
              <a:rPr lang="en-US" altLang="ja-JP">
                <a:ea typeface="+mn-lt"/>
                <a:cs typeface="+mn-lt"/>
              </a:rPr>
              <a:t>Communicate with Watson API</a:t>
            </a:r>
            <a:r>
              <a:rPr lang="ja-JP" altLang="en-US">
                <a:ea typeface="+mn-lt"/>
                <a:cs typeface="+mn-lt"/>
              </a:rPr>
              <a:t> </a:t>
            </a:r>
            <a:r>
              <a:rPr lang="en-US" altLang="ja-JP">
                <a:ea typeface="+mn-lt"/>
                <a:cs typeface="+mn-lt"/>
              </a:rPr>
              <a:t>:</a:t>
            </a:r>
            <a:r>
              <a:rPr lang="ja-JP" altLang="en-US">
                <a:ea typeface="+mn-lt"/>
                <a:cs typeface="+mn-lt"/>
              </a:rPr>
              <a:t> </a:t>
            </a:r>
            <a:endParaRPr lang="en-US">
              <a:ea typeface="+mn-lt"/>
              <a:cs typeface="+mn-lt"/>
            </a:endParaRPr>
          </a:p>
          <a:p>
            <a:pPr>
              <a:buFont typeface="Arial"/>
              <a:buChar char="•"/>
            </a:pPr>
            <a:r>
              <a:rPr lang="en-US" altLang="ja-JP">
                <a:ea typeface="+mn-lt"/>
                <a:cs typeface="+mn-lt"/>
              </a:rPr>
              <a:t>Set up MVC templates</a:t>
            </a:r>
            <a:r>
              <a:rPr lang="ja-JP" altLang="en-US">
                <a:ea typeface="+mn-lt"/>
                <a:cs typeface="+mn-lt"/>
              </a:rPr>
              <a:t> </a:t>
            </a:r>
            <a:r>
              <a:rPr lang="en-US" altLang="ja-JP">
                <a:ea typeface="+mn-lt"/>
                <a:cs typeface="+mn-lt"/>
              </a:rPr>
              <a:t>:</a:t>
            </a:r>
            <a:r>
              <a:rPr lang="ja-JP" altLang="en-US">
                <a:ea typeface="+mn-lt"/>
                <a:cs typeface="+mn-lt"/>
              </a:rPr>
              <a:t> </a:t>
            </a:r>
            <a:endParaRPr lang="en-US">
              <a:ea typeface="+mn-lt"/>
              <a:cs typeface="+mn-lt"/>
            </a:endParaRPr>
          </a:p>
          <a:p>
            <a:pPr>
              <a:buFont typeface="Arial"/>
              <a:buChar char="•"/>
            </a:pPr>
            <a:r>
              <a:rPr lang="en-US" altLang="ja-JP">
                <a:ea typeface="+mn-lt"/>
                <a:cs typeface="+mn-lt"/>
              </a:rPr>
              <a:t>Generate </a:t>
            </a:r>
            <a:r>
              <a:rPr lang="en-US" altLang="ja-JP" err="1">
                <a:ea typeface="+mn-lt"/>
                <a:cs typeface="+mn-lt"/>
              </a:rPr>
              <a:t>EmoLogs</a:t>
            </a:r>
            <a:r>
              <a:rPr lang="en-US" altLang="ja-JP">
                <a:ea typeface="+mn-lt"/>
                <a:cs typeface="+mn-lt"/>
              </a:rPr>
              <a:t> from extracted keyword</a:t>
            </a:r>
            <a:r>
              <a:rPr lang="ja-JP" altLang="en-US">
                <a:ea typeface="+mn-lt"/>
                <a:cs typeface="+mn-lt"/>
              </a:rPr>
              <a:t> </a:t>
            </a:r>
            <a:r>
              <a:rPr lang="en-US" altLang="ja-JP">
                <a:ea typeface="+mn-lt"/>
                <a:cs typeface="+mn-lt"/>
              </a:rPr>
              <a:t>:</a:t>
            </a:r>
            <a:r>
              <a:rPr lang="ja-JP" altLang="en-US">
                <a:ea typeface="+mn-lt"/>
                <a:cs typeface="+mn-lt"/>
              </a:rPr>
              <a:t> </a:t>
            </a:r>
            <a:endParaRPr lang="en-US" altLang="ja-JP">
              <a:ea typeface="+mn-lt"/>
              <a:cs typeface="+mn-lt"/>
            </a:endParaRPr>
          </a:p>
          <a:p>
            <a:pPr>
              <a:buFont typeface="Arial"/>
              <a:buChar char="•"/>
            </a:pPr>
            <a:r>
              <a:rPr lang="en-US" altLang="ja-JP">
                <a:ea typeface="+mn-lt"/>
                <a:cs typeface="+mn-lt"/>
              </a:rPr>
              <a:t>Dummy data for test</a:t>
            </a:r>
            <a:r>
              <a:rPr lang="ja-JP" altLang="en-US">
                <a:ea typeface="+mn-lt"/>
                <a:cs typeface="+mn-lt"/>
              </a:rPr>
              <a:t> </a:t>
            </a:r>
            <a:r>
              <a:rPr lang="en-US" altLang="ja-JP">
                <a:ea typeface="+mn-lt"/>
                <a:cs typeface="+mn-lt"/>
              </a:rPr>
              <a:t>:</a:t>
            </a:r>
            <a:r>
              <a:rPr lang="ja-JP" altLang="en-US">
                <a:ea typeface="+mn-lt"/>
                <a:cs typeface="+mn-lt"/>
              </a:rPr>
              <a:t> </a:t>
            </a:r>
            <a:endParaRPr lang="en-US" altLang="ja-JP">
              <a:ea typeface="+mn-lt"/>
              <a:cs typeface="+mn-lt"/>
            </a:endParaRPr>
          </a:p>
          <a:p>
            <a:pPr>
              <a:buFont typeface="Arial"/>
              <a:buChar char="•"/>
            </a:pPr>
            <a:r>
              <a:rPr lang="en-US" altLang="ja-JP">
                <a:ea typeface="+mn-lt"/>
                <a:cs typeface="+mn-lt"/>
              </a:rPr>
              <a:t>Graphic design : </a:t>
            </a:r>
          </a:p>
          <a:p>
            <a:pPr>
              <a:buFont typeface="Arial"/>
              <a:buChar char="•"/>
            </a:pPr>
            <a:r>
              <a:rPr lang="en-US" altLang="ja-JP">
                <a:ea typeface="+mn-lt"/>
                <a:cs typeface="+mn-lt"/>
              </a:rPr>
              <a:t>Make Model to connect Frontend &amp; Backend</a:t>
            </a:r>
            <a:r>
              <a:rPr lang="ja-JP" altLang="en-US">
                <a:ea typeface="+mn-lt"/>
                <a:cs typeface="+mn-lt"/>
              </a:rPr>
              <a:t> </a:t>
            </a:r>
            <a:r>
              <a:rPr lang="en-US" altLang="ja-JP">
                <a:ea typeface="+mn-lt"/>
                <a:cs typeface="+mn-lt"/>
              </a:rPr>
              <a:t>:</a:t>
            </a:r>
            <a:r>
              <a:rPr lang="ja-JP" altLang="en-US">
                <a:ea typeface="+mn-lt"/>
                <a:cs typeface="+mn-lt"/>
              </a:rPr>
              <a:t> </a:t>
            </a:r>
          </a:p>
        </p:txBody>
      </p:sp>
      <p:sp>
        <p:nvSpPr>
          <p:cNvPr id="4" name="スライド番号プレースホルダー 3">
            <a:extLst>
              <a:ext uri="{FF2B5EF4-FFF2-40B4-BE49-F238E27FC236}">
                <a16:creationId xmlns:a16="http://schemas.microsoft.com/office/drawing/2014/main" id="{CB93465D-0A03-7940-9790-5CAFFE6516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Tree>
    <p:extLst>
      <p:ext uri="{BB962C8B-B14F-4D97-AF65-F5344CB8AC3E}">
        <p14:creationId xmlns:p14="http://schemas.microsoft.com/office/powerpoint/2010/main" val="3043196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E604E-75CE-4F2F-A795-28404C5340AB}"/>
              </a:ext>
            </a:extLst>
          </p:cNvPr>
          <p:cNvSpPr>
            <a:spLocks noGrp="1"/>
          </p:cNvSpPr>
          <p:nvPr>
            <p:ph type="title"/>
          </p:nvPr>
        </p:nvSpPr>
        <p:spPr/>
        <p:txBody>
          <a:bodyPr/>
          <a:lstStyle/>
          <a:p>
            <a:r>
              <a:rPr lang="en-US" altLang="ja-JP"/>
              <a:t>Members</a:t>
            </a:r>
            <a:r>
              <a:rPr lang="ja-JP" altLang="en-US"/>
              <a:t> </a:t>
            </a:r>
            <a:r>
              <a:rPr lang="en-US" altLang="ja-JP"/>
              <a:t>role</a:t>
            </a:r>
            <a:endParaRPr lang="en-US"/>
          </a:p>
        </p:txBody>
      </p:sp>
      <p:sp>
        <p:nvSpPr>
          <p:cNvPr id="3" name="Slide Number Placeholder 2">
            <a:extLst>
              <a:ext uri="{FF2B5EF4-FFF2-40B4-BE49-F238E27FC236}">
                <a16:creationId xmlns:a16="http://schemas.microsoft.com/office/drawing/2014/main" id="{D1EDA9E6-65DC-4B61-9915-F63F640B9E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17</a:t>
            </a:fld>
            <a:endParaRPr lang="en"/>
          </a:p>
        </p:txBody>
      </p:sp>
      <p:grpSp>
        <p:nvGrpSpPr>
          <p:cNvPr id="12" name="Group 11">
            <a:extLst>
              <a:ext uri="{FF2B5EF4-FFF2-40B4-BE49-F238E27FC236}">
                <a16:creationId xmlns:a16="http://schemas.microsoft.com/office/drawing/2014/main" id="{8E2F30DD-E662-4304-8098-922772A88363}"/>
              </a:ext>
            </a:extLst>
          </p:cNvPr>
          <p:cNvGrpSpPr/>
          <p:nvPr/>
        </p:nvGrpSpPr>
        <p:grpSpPr>
          <a:xfrm>
            <a:off x="375357" y="1535995"/>
            <a:ext cx="2737554" cy="1566333"/>
            <a:chOff x="375357" y="1535995"/>
            <a:chExt cx="2737554" cy="1566333"/>
          </a:xfrm>
        </p:grpSpPr>
        <p:sp>
          <p:nvSpPr>
            <p:cNvPr id="4" name="Rectangle: Rounded Corners 3">
              <a:extLst>
                <a:ext uri="{FF2B5EF4-FFF2-40B4-BE49-F238E27FC236}">
                  <a16:creationId xmlns:a16="http://schemas.microsoft.com/office/drawing/2014/main" id="{AFB0D8C8-D45B-4186-8D7E-95E37D4F0D1A}"/>
                </a:ext>
              </a:extLst>
            </p:cNvPr>
            <p:cNvSpPr/>
            <p:nvPr/>
          </p:nvSpPr>
          <p:spPr>
            <a:xfrm>
              <a:off x="375357" y="1535995"/>
              <a:ext cx="2737554" cy="156633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a:cs typeface="Arial"/>
                </a:rPr>
                <a:t>Development Environment</a:t>
              </a:r>
            </a:p>
            <a:p>
              <a:pPr algn="ctr"/>
              <a:endParaRPr lang="en-US">
                <a:cs typeface="Arial"/>
              </a:endParaRPr>
            </a:p>
            <a:p>
              <a:pPr algn="ctr"/>
              <a:endParaRPr lang="en-US">
                <a:cs typeface="Arial"/>
              </a:endParaRPr>
            </a:p>
            <a:p>
              <a:pPr algn="ctr"/>
              <a:endParaRPr lang="en-US">
                <a:cs typeface="Arial"/>
              </a:endParaRPr>
            </a:p>
            <a:p>
              <a:pPr algn="ctr"/>
              <a:endParaRPr lang="en-US">
                <a:cs typeface="Arial"/>
              </a:endParaRPr>
            </a:p>
            <a:p>
              <a:pPr algn="ctr"/>
              <a:endParaRPr lang="en-US">
                <a:cs typeface="Arial"/>
              </a:endParaRPr>
            </a:p>
            <a:p>
              <a:endParaRPr lang="en-US">
                <a:cs typeface="Arial"/>
              </a:endParaRPr>
            </a:p>
          </p:txBody>
        </p:sp>
        <p:pic>
          <p:nvPicPr>
            <p:cNvPr id="11" name="Picture 8">
              <a:extLst>
                <a:ext uri="{FF2B5EF4-FFF2-40B4-BE49-F238E27FC236}">
                  <a16:creationId xmlns:a16="http://schemas.microsoft.com/office/drawing/2014/main" id="{1B24B2B0-D76B-430A-A90C-B5BED0BC9594}"/>
                </a:ext>
              </a:extLst>
            </p:cNvPr>
            <p:cNvPicPr>
              <a:picLocks noChangeAspect="1"/>
            </p:cNvPicPr>
            <p:nvPr/>
          </p:nvPicPr>
          <p:blipFill>
            <a:blip r:embed="rId3"/>
            <a:stretch>
              <a:fillRect/>
            </a:stretch>
          </p:blipFill>
          <p:spPr>
            <a:xfrm>
              <a:off x="378178" y="1867580"/>
              <a:ext cx="912484" cy="915248"/>
            </a:xfrm>
            <a:prstGeom prst="ellipse">
              <a:avLst/>
            </a:prstGeom>
            <a:ln>
              <a:noFill/>
            </a:ln>
            <a:effectLst>
              <a:softEdge rad="112500"/>
            </a:effectLst>
          </p:spPr>
        </p:pic>
      </p:grpSp>
      <p:grpSp>
        <p:nvGrpSpPr>
          <p:cNvPr id="8" name="Group 7">
            <a:extLst>
              <a:ext uri="{FF2B5EF4-FFF2-40B4-BE49-F238E27FC236}">
                <a16:creationId xmlns:a16="http://schemas.microsoft.com/office/drawing/2014/main" id="{B75C8069-874E-4BED-9778-BD458E5D5DDF}"/>
              </a:ext>
            </a:extLst>
          </p:cNvPr>
          <p:cNvGrpSpPr/>
          <p:nvPr/>
        </p:nvGrpSpPr>
        <p:grpSpPr>
          <a:xfrm>
            <a:off x="3335726" y="1543403"/>
            <a:ext cx="2742696" cy="1566333"/>
            <a:chOff x="3347156" y="1526258"/>
            <a:chExt cx="2742696" cy="1566333"/>
          </a:xfrm>
        </p:grpSpPr>
        <p:sp>
          <p:nvSpPr>
            <p:cNvPr id="5" name="Rectangle: Rounded Corners 4">
              <a:extLst>
                <a:ext uri="{FF2B5EF4-FFF2-40B4-BE49-F238E27FC236}">
                  <a16:creationId xmlns:a16="http://schemas.microsoft.com/office/drawing/2014/main" id="{39C991BE-B43C-4B24-A1E3-916BCF528354}"/>
                </a:ext>
              </a:extLst>
            </p:cNvPr>
            <p:cNvSpPr/>
            <p:nvPr/>
          </p:nvSpPr>
          <p:spPr>
            <a:xfrm>
              <a:off x="3347156" y="1526258"/>
              <a:ext cx="2737554" cy="156633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en-US">
                  <a:cs typeface="Arial"/>
                </a:rPr>
                <a:t>Generating </a:t>
              </a:r>
              <a:r>
                <a:rPr lang="en-US" err="1">
                  <a:cs typeface="Arial"/>
                </a:rPr>
                <a:t>Emologs</a:t>
              </a:r>
              <a:endParaRPr lang="en-US">
                <a:cs typeface="Arial"/>
              </a:endParaRPr>
            </a:p>
            <a:p>
              <a:pPr algn="ctr"/>
              <a:endParaRPr lang="en-US">
                <a:cs typeface="Arial"/>
              </a:endParaRPr>
            </a:p>
            <a:p>
              <a:pPr algn="ctr"/>
              <a:endParaRPr lang="en-US">
                <a:cs typeface="Arial"/>
              </a:endParaRPr>
            </a:p>
            <a:p>
              <a:pPr algn="ctr"/>
              <a:endParaRPr lang="en-US">
                <a:cs typeface="Arial"/>
              </a:endParaRPr>
            </a:p>
            <a:p>
              <a:pPr algn="ctr"/>
              <a:endParaRPr lang="en-US">
                <a:cs typeface="Arial"/>
              </a:endParaRPr>
            </a:p>
            <a:p>
              <a:pPr algn="ctr"/>
              <a:endParaRPr lang="en-US">
                <a:cs typeface="Arial"/>
              </a:endParaRPr>
            </a:p>
            <a:p>
              <a:endParaRPr lang="en-US">
                <a:cs typeface="Arial"/>
              </a:endParaRPr>
            </a:p>
          </p:txBody>
        </p:sp>
        <p:pic>
          <p:nvPicPr>
            <p:cNvPr id="9" name="Picture 7">
              <a:extLst>
                <a:ext uri="{FF2B5EF4-FFF2-40B4-BE49-F238E27FC236}">
                  <a16:creationId xmlns:a16="http://schemas.microsoft.com/office/drawing/2014/main" id="{46FC1FC0-8C55-43E3-B732-7FFD50CB8DD1}"/>
                </a:ext>
              </a:extLst>
            </p:cNvPr>
            <p:cNvPicPr>
              <a:picLocks noChangeAspect="1"/>
            </p:cNvPicPr>
            <p:nvPr/>
          </p:nvPicPr>
          <p:blipFill>
            <a:blip r:embed="rId4"/>
            <a:stretch>
              <a:fillRect/>
            </a:stretch>
          </p:blipFill>
          <p:spPr>
            <a:xfrm>
              <a:off x="5177368" y="1845630"/>
              <a:ext cx="912484" cy="918512"/>
            </a:xfrm>
            <a:prstGeom prst="ellipse">
              <a:avLst/>
            </a:prstGeom>
            <a:ln>
              <a:noFill/>
            </a:ln>
            <a:effectLst>
              <a:softEdge rad="112500"/>
            </a:effectLst>
          </p:spPr>
        </p:pic>
        <p:pic>
          <p:nvPicPr>
            <p:cNvPr id="13" name="Picture 9">
              <a:extLst>
                <a:ext uri="{FF2B5EF4-FFF2-40B4-BE49-F238E27FC236}">
                  <a16:creationId xmlns:a16="http://schemas.microsoft.com/office/drawing/2014/main" id="{4DEA37F3-0AC6-4BA4-8618-0251F3393430}"/>
                </a:ext>
              </a:extLst>
            </p:cNvPr>
            <p:cNvPicPr>
              <a:picLocks noChangeAspect="1"/>
            </p:cNvPicPr>
            <p:nvPr/>
          </p:nvPicPr>
          <p:blipFill>
            <a:blip r:embed="rId5"/>
            <a:stretch>
              <a:fillRect/>
            </a:stretch>
          </p:blipFill>
          <p:spPr>
            <a:xfrm>
              <a:off x="3349978" y="1860691"/>
              <a:ext cx="912484" cy="916611"/>
            </a:xfrm>
            <a:prstGeom prst="ellipse">
              <a:avLst/>
            </a:prstGeom>
            <a:ln>
              <a:noFill/>
            </a:ln>
            <a:effectLst>
              <a:softEdge rad="112500"/>
            </a:effectLst>
          </p:spPr>
        </p:pic>
        <p:pic>
          <p:nvPicPr>
            <p:cNvPr id="17" name="Picture 8">
              <a:extLst>
                <a:ext uri="{FF2B5EF4-FFF2-40B4-BE49-F238E27FC236}">
                  <a16:creationId xmlns:a16="http://schemas.microsoft.com/office/drawing/2014/main" id="{8C50A1ED-0219-4D93-98DF-224FD58070C0}"/>
                </a:ext>
              </a:extLst>
            </p:cNvPr>
            <p:cNvPicPr>
              <a:picLocks noChangeAspect="1"/>
            </p:cNvPicPr>
            <p:nvPr/>
          </p:nvPicPr>
          <p:blipFill>
            <a:blip r:embed="rId3"/>
            <a:stretch>
              <a:fillRect/>
            </a:stretch>
          </p:blipFill>
          <p:spPr>
            <a:xfrm>
              <a:off x="4260145" y="1850787"/>
              <a:ext cx="912484" cy="915248"/>
            </a:xfrm>
            <a:prstGeom prst="ellipse">
              <a:avLst/>
            </a:prstGeom>
            <a:ln>
              <a:noFill/>
            </a:ln>
            <a:effectLst>
              <a:softEdge rad="112500"/>
            </a:effectLst>
          </p:spPr>
        </p:pic>
      </p:grpSp>
      <p:grpSp>
        <p:nvGrpSpPr>
          <p:cNvPr id="10" name="Group 9">
            <a:extLst>
              <a:ext uri="{FF2B5EF4-FFF2-40B4-BE49-F238E27FC236}">
                <a16:creationId xmlns:a16="http://schemas.microsoft.com/office/drawing/2014/main" id="{E626B74C-2D51-428B-B5B3-A624EC36B15E}"/>
              </a:ext>
            </a:extLst>
          </p:cNvPr>
          <p:cNvGrpSpPr/>
          <p:nvPr/>
        </p:nvGrpSpPr>
        <p:grpSpPr>
          <a:xfrm>
            <a:off x="3338689" y="3229328"/>
            <a:ext cx="2737556" cy="1566333"/>
            <a:chOff x="3338689" y="3229328"/>
            <a:chExt cx="2737556" cy="1566333"/>
          </a:xfrm>
        </p:grpSpPr>
        <p:sp>
          <p:nvSpPr>
            <p:cNvPr id="7" name="Rectangle: Rounded Corners 6">
              <a:extLst>
                <a:ext uri="{FF2B5EF4-FFF2-40B4-BE49-F238E27FC236}">
                  <a16:creationId xmlns:a16="http://schemas.microsoft.com/office/drawing/2014/main" id="{49855DBF-20FD-4480-9B06-57A2AED983FF}"/>
                </a:ext>
              </a:extLst>
            </p:cNvPr>
            <p:cNvSpPr/>
            <p:nvPr/>
          </p:nvSpPr>
          <p:spPr>
            <a:xfrm>
              <a:off x="3338689" y="3229328"/>
              <a:ext cx="2737556" cy="1566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r>
                <a:rPr lang="en-US">
                  <a:cs typeface="Arial"/>
                </a:rPr>
                <a:t>Graphic Design</a:t>
              </a:r>
            </a:p>
            <a:p>
              <a:pPr algn="ctr"/>
              <a:endParaRPr lang="en-US">
                <a:cs typeface="Arial"/>
              </a:endParaRPr>
            </a:p>
            <a:p>
              <a:pPr algn="ctr"/>
              <a:endParaRPr lang="en-US">
                <a:cs typeface="Arial"/>
              </a:endParaRPr>
            </a:p>
            <a:p>
              <a:pPr algn="ctr"/>
              <a:endParaRPr lang="en-US">
                <a:cs typeface="Arial"/>
              </a:endParaRPr>
            </a:p>
            <a:p>
              <a:pPr algn="ctr"/>
              <a:endParaRPr lang="en-US">
                <a:cs typeface="Arial"/>
              </a:endParaRPr>
            </a:p>
            <a:p>
              <a:pPr algn="ctr"/>
              <a:endParaRPr lang="en-US">
                <a:cs typeface="Arial"/>
              </a:endParaRPr>
            </a:p>
            <a:p>
              <a:endParaRPr lang="en-US">
                <a:cs typeface="Arial"/>
              </a:endParaRPr>
            </a:p>
          </p:txBody>
        </p:sp>
        <p:pic>
          <p:nvPicPr>
            <p:cNvPr id="15" name="Picture 10">
              <a:extLst>
                <a:ext uri="{FF2B5EF4-FFF2-40B4-BE49-F238E27FC236}">
                  <a16:creationId xmlns:a16="http://schemas.microsoft.com/office/drawing/2014/main" id="{2B89DA58-98D5-410B-AE80-B739936605B1}"/>
                </a:ext>
              </a:extLst>
            </p:cNvPr>
            <p:cNvPicPr>
              <a:picLocks noChangeAspect="1"/>
            </p:cNvPicPr>
            <p:nvPr/>
          </p:nvPicPr>
          <p:blipFill>
            <a:blip r:embed="rId6"/>
            <a:stretch>
              <a:fillRect/>
            </a:stretch>
          </p:blipFill>
          <p:spPr>
            <a:xfrm>
              <a:off x="4251677" y="3555213"/>
              <a:ext cx="912484" cy="912543"/>
            </a:xfrm>
            <a:prstGeom prst="ellipse">
              <a:avLst/>
            </a:prstGeom>
            <a:ln>
              <a:noFill/>
            </a:ln>
            <a:effectLst>
              <a:softEdge rad="112500"/>
            </a:effectLst>
          </p:spPr>
        </p:pic>
        <p:pic>
          <p:nvPicPr>
            <p:cNvPr id="18" name="Picture 9">
              <a:extLst>
                <a:ext uri="{FF2B5EF4-FFF2-40B4-BE49-F238E27FC236}">
                  <a16:creationId xmlns:a16="http://schemas.microsoft.com/office/drawing/2014/main" id="{9155C982-3A78-471B-A5AB-481FC3259906}"/>
                </a:ext>
              </a:extLst>
            </p:cNvPr>
            <p:cNvPicPr>
              <a:picLocks noChangeAspect="1"/>
            </p:cNvPicPr>
            <p:nvPr/>
          </p:nvPicPr>
          <p:blipFill>
            <a:blip r:embed="rId5"/>
            <a:stretch>
              <a:fillRect/>
            </a:stretch>
          </p:blipFill>
          <p:spPr>
            <a:xfrm>
              <a:off x="3341511" y="3563761"/>
              <a:ext cx="912484" cy="916611"/>
            </a:xfrm>
            <a:prstGeom prst="ellipse">
              <a:avLst/>
            </a:prstGeom>
            <a:ln>
              <a:noFill/>
            </a:ln>
            <a:effectLst>
              <a:softEdge rad="112500"/>
            </a:effectLst>
          </p:spPr>
        </p:pic>
      </p:grpSp>
      <p:grpSp>
        <p:nvGrpSpPr>
          <p:cNvPr id="14" name="Group 13">
            <a:extLst>
              <a:ext uri="{FF2B5EF4-FFF2-40B4-BE49-F238E27FC236}">
                <a16:creationId xmlns:a16="http://schemas.microsoft.com/office/drawing/2014/main" id="{E84776D8-85EF-4475-9911-DF0A76E6D723}"/>
              </a:ext>
            </a:extLst>
          </p:cNvPr>
          <p:cNvGrpSpPr/>
          <p:nvPr/>
        </p:nvGrpSpPr>
        <p:grpSpPr>
          <a:xfrm>
            <a:off x="372604" y="3227635"/>
            <a:ext cx="2737556" cy="1566333"/>
            <a:chOff x="4481689" y="-258515"/>
            <a:chExt cx="2737556" cy="1566333"/>
          </a:xfrm>
        </p:grpSpPr>
        <p:sp>
          <p:nvSpPr>
            <p:cNvPr id="6" name="Rectangle: Rounded Corners 5">
              <a:extLst>
                <a:ext uri="{FF2B5EF4-FFF2-40B4-BE49-F238E27FC236}">
                  <a16:creationId xmlns:a16="http://schemas.microsoft.com/office/drawing/2014/main" id="{8B2554B8-563E-4CDC-876D-1923BDDD5468}"/>
                </a:ext>
              </a:extLst>
            </p:cNvPr>
            <p:cNvSpPr/>
            <p:nvPr/>
          </p:nvSpPr>
          <p:spPr>
            <a:xfrm>
              <a:off x="4481689" y="-258515"/>
              <a:ext cx="2737556" cy="1566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en-US">
                  <a:cs typeface="Arial"/>
                </a:rPr>
                <a:t>Connect Frontend &amp; Backend</a:t>
              </a:r>
            </a:p>
            <a:p>
              <a:pPr algn="ctr"/>
              <a:endParaRPr lang="en-US">
                <a:cs typeface="Arial"/>
              </a:endParaRPr>
            </a:p>
            <a:p>
              <a:pPr algn="ctr"/>
              <a:endParaRPr lang="en-US">
                <a:cs typeface="Arial"/>
              </a:endParaRPr>
            </a:p>
            <a:p>
              <a:pPr algn="ctr"/>
              <a:endParaRPr lang="en-US">
                <a:cs typeface="Arial"/>
              </a:endParaRPr>
            </a:p>
            <a:p>
              <a:pPr algn="ctr"/>
              <a:endParaRPr lang="en-US">
                <a:cs typeface="Arial"/>
              </a:endParaRPr>
            </a:p>
            <a:p>
              <a:pPr algn="ctr"/>
              <a:endParaRPr lang="en-US">
                <a:cs typeface="Arial"/>
              </a:endParaRPr>
            </a:p>
            <a:p>
              <a:endParaRPr lang="en-US">
                <a:cs typeface="Arial"/>
              </a:endParaRPr>
            </a:p>
          </p:txBody>
        </p:sp>
        <p:pic>
          <p:nvPicPr>
            <p:cNvPr id="16" name="Picture 8">
              <a:extLst>
                <a:ext uri="{FF2B5EF4-FFF2-40B4-BE49-F238E27FC236}">
                  <a16:creationId xmlns:a16="http://schemas.microsoft.com/office/drawing/2014/main" id="{023CD7CC-2A09-4D29-B2B1-48E829BD5B12}"/>
                </a:ext>
              </a:extLst>
            </p:cNvPr>
            <p:cNvPicPr>
              <a:picLocks noChangeAspect="1"/>
            </p:cNvPicPr>
            <p:nvPr/>
          </p:nvPicPr>
          <p:blipFill>
            <a:blip r:embed="rId3"/>
            <a:stretch>
              <a:fillRect/>
            </a:stretch>
          </p:blipFill>
          <p:spPr>
            <a:xfrm>
              <a:off x="5394678" y="73070"/>
              <a:ext cx="912484" cy="915248"/>
            </a:xfrm>
            <a:prstGeom prst="ellipse">
              <a:avLst/>
            </a:prstGeom>
            <a:ln>
              <a:noFill/>
            </a:ln>
            <a:effectLst>
              <a:softEdge rad="112500"/>
            </a:effectLst>
          </p:spPr>
        </p:pic>
        <p:pic>
          <p:nvPicPr>
            <p:cNvPr id="19" name="Picture 9">
              <a:extLst>
                <a:ext uri="{FF2B5EF4-FFF2-40B4-BE49-F238E27FC236}">
                  <a16:creationId xmlns:a16="http://schemas.microsoft.com/office/drawing/2014/main" id="{1BB23FB0-B3FF-42A2-A1B0-6B6F97F72616}"/>
                </a:ext>
              </a:extLst>
            </p:cNvPr>
            <p:cNvPicPr>
              <a:picLocks noChangeAspect="1"/>
            </p:cNvPicPr>
            <p:nvPr/>
          </p:nvPicPr>
          <p:blipFill>
            <a:blip r:embed="rId5"/>
            <a:stretch>
              <a:fillRect/>
            </a:stretch>
          </p:blipFill>
          <p:spPr>
            <a:xfrm>
              <a:off x="4484511" y="68862"/>
              <a:ext cx="912484" cy="916611"/>
            </a:xfrm>
            <a:prstGeom prst="ellipse">
              <a:avLst/>
            </a:prstGeom>
            <a:ln>
              <a:noFill/>
            </a:ln>
            <a:effectLst>
              <a:softEdge rad="112500"/>
            </a:effectLst>
          </p:spPr>
        </p:pic>
      </p:grpSp>
      <p:grpSp>
        <p:nvGrpSpPr>
          <p:cNvPr id="34" name="Group 33">
            <a:extLst>
              <a:ext uri="{FF2B5EF4-FFF2-40B4-BE49-F238E27FC236}">
                <a16:creationId xmlns:a16="http://schemas.microsoft.com/office/drawing/2014/main" id="{DC8ADE91-8A0D-46B8-B191-5B75E3E211FC}"/>
              </a:ext>
            </a:extLst>
          </p:cNvPr>
          <p:cNvGrpSpPr/>
          <p:nvPr/>
        </p:nvGrpSpPr>
        <p:grpSpPr>
          <a:xfrm>
            <a:off x="6710025" y="1235906"/>
            <a:ext cx="1896877" cy="2508084"/>
            <a:chOff x="6710025" y="1235906"/>
            <a:chExt cx="1896877" cy="2508084"/>
          </a:xfrm>
        </p:grpSpPr>
        <p:pic>
          <p:nvPicPr>
            <p:cNvPr id="23" name="Picture 8">
              <a:extLst>
                <a:ext uri="{FF2B5EF4-FFF2-40B4-BE49-F238E27FC236}">
                  <a16:creationId xmlns:a16="http://schemas.microsoft.com/office/drawing/2014/main" id="{CBDAE308-C7BC-469B-BDF4-61FE45AA239B}"/>
                </a:ext>
              </a:extLst>
            </p:cNvPr>
            <p:cNvPicPr>
              <a:picLocks noChangeAspect="1"/>
            </p:cNvPicPr>
            <p:nvPr/>
          </p:nvPicPr>
          <p:blipFill>
            <a:blip r:embed="rId3"/>
            <a:stretch>
              <a:fillRect/>
            </a:stretch>
          </p:blipFill>
          <p:spPr>
            <a:xfrm>
              <a:off x="6710025" y="2484222"/>
              <a:ext cx="912484" cy="915248"/>
            </a:xfrm>
            <a:prstGeom prst="ellipse">
              <a:avLst/>
            </a:prstGeom>
            <a:ln>
              <a:noFill/>
            </a:ln>
            <a:effectLst>
              <a:softEdge rad="112500"/>
            </a:effectLst>
          </p:spPr>
        </p:pic>
        <p:pic>
          <p:nvPicPr>
            <p:cNvPr id="25" name="Picture 9">
              <a:extLst>
                <a:ext uri="{FF2B5EF4-FFF2-40B4-BE49-F238E27FC236}">
                  <a16:creationId xmlns:a16="http://schemas.microsoft.com/office/drawing/2014/main" id="{4210F908-ABDE-49C7-963F-4E399EBDEF02}"/>
                </a:ext>
              </a:extLst>
            </p:cNvPr>
            <p:cNvPicPr>
              <a:picLocks noChangeAspect="1"/>
            </p:cNvPicPr>
            <p:nvPr/>
          </p:nvPicPr>
          <p:blipFill>
            <a:blip r:embed="rId5"/>
            <a:stretch>
              <a:fillRect/>
            </a:stretch>
          </p:blipFill>
          <p:spPr>
            <a:xfrm>
              <a:off x="6710025" y="1235906"/>
              <a:ext cx="912484" cy="916611"/>
            </a:xfrm>
            <a:prstGeom prst="ellipse">
              <a:avLst/>
            </a:prstGeom>
            <a:ln>
              <a:noFill/>
            </a:ln>
            <a:effectLst>
              <a:softEdge rad="112500"/>
            </a:effectLst>
          </p:spPr>
        </p:pic>
        <p:sp>
          <p:nvSpPr>
            <p:cNvPr id="28" name="TextBox 27">
              <a:extLst>
                <a:ext uri="{FF2B5EF4-FFF2-40B4-BE49-F238E27FC236}">
                  <a16:creationId xmlns:a16="http://schemas.microsoft.com/office/drawing/2014/main" id="{C2B6FC0E-F715-42DF-9EDB-21881C831336}"/>
                </a:ext>
              </a:extLst>
            </p:cNvPr>
            <p:cNvSpPr txBox="1"/>
            <p:nvPr/>
          </p:nvSpPr>
          <p:spPr>
            <a:xfrm>
              <a:off x="6812502" y="2148951"/>
              <a:ext cx="712434" cy="318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Naoto</a:t>
              </a:r>
            </a:p>
          </p:txBody>
        </p:sp>
        <p:sp>
          <p:nvSpPr>
            <p:cNvPr id="30" name="TextBox 29">
              <a:extLst>
                <a:ext uri="{FF2B5EF4-FFF2-40B4-BE49-F238E27FC236}">
                  <a16:creationId xmlns:a16="http://schemas.microsoft.com/office/drawing/2014/main" id="{94030943-30DD-4190-A19D-E31A33CD81DA}"/>
                </a:ext>
              </a:extLst>
            </p:cNvPr>
            <p:cNvSpPr txBox="1"/>
            <p:nvPr/>
          </p:nvSpPr>
          <p:spPr>
            <a:xfrm>
              <a:off x="6812502" y="3425116"/>
              <a:ext cx="712434" cy="318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Yuta</a:t>
              </a:r>
            </a:p>
          </p:txBody>
        </p:sp>
        <p:pic>
          <p:nvPicPr>
            <p:cNvPr id="21" name="Picture 7">
              <a:extLst>
                <a:ext uri="{FF2B5EF4-FFF2-40B4-BE49-F238E27FC236}">
                  <a16:creationId xmlns:a16="http://schemas.microsoft.com/office/drawing/2014/main" id="{CE9D2067-DE1B-4CFA-A44B-1AAABA239E36}"/>
                </a:ext>
              </a:extLst>
            </p:cNvPr>
            <p:cNvPicPr>
              <a:picLocks noChangeAspect="1"/>
            </p:cNvPicPr>
            <p:nvPr/>
          </p:nvPicPr>
          <p:blipFill>
            <a:blip r:embed="rId4"/>
            <a:stretch>
              <a:fillRect/>
            </a:stretch>
          </p:blipFill>
          <p:spPr>
            <a:xfrm>
              <a:off x="7661566" y="2497217"/>
              <a:ext cx="912484" cy="918512"/>
            </a:xfrm>
            <a:prstGeom prst="ellipse">
              <a:avLst/>
            </a:prstGeom>
            <a:ln>
              <a:noFill/>
            </a:ln>
            <a:effectLst>
              <a:softEdge rad="112500"/>
            </a:effectLst>
          </p:spPr>
        </p:pic>
        <p:pic>
          <p:nvPicPr>
            <p:cNvPr id="27" name="Picture 10">
              <a:extLst>
                <a:ext uri="{FF2B5EF4-FFF2-40B4-BE49-F238E27FC236}">
                  <a16:creationId xmlns:a16="http://schemas.microsoft.com/office/drawing/2014/main" id="{A4DA955F-97DF-4C7C-9367-EE3346D9F310}"/>
                </a:ext>
              </a:extLst>
            </p:cNvPr>
            <p:cNvPicPr>
              <a:picLocks noChangeAspect="1"/>
            </p:cNvPicPr>
            <p:nvPr/>
          </p:nvPicPr>
          <p:blipFill>
            <a:blip r:embed="rId6"/>
            <a:stretch>
              <a:fillRect/>
            </a:stretch>
          </p:blipFill>
          <p:spPr>
            <a:xfrm>
              <a:off x="7661566" y="1251059"/>
              <a:ext cx="912484" cy="912543"/>
            </a:xfrm>
            <a:prstGeom prst="ellipse">
              <a:avLst/>
            </a:prstGeom>
            <a:ln>
              <a:noFill/>
            </a:ln>
            <a:effectLst>
              <a:softEdge rad="112500"/>
            </a:effectLst>
          </p:spPr>
        </p:pic>
        <p:sp>
          <p:nvSpPr>
            <p:cNvPr id="29" name="TextBox 28">
              <a:extLst>
                <a:ext uri="{FF2B5EF4-FFF2-40B4-BE49-F238E27FC236}">
                  <a16:creationId xmlns:a16="http://schemas.microsoft.com/office/drawing/2014/main" id="{694E29D4-7EA1-4E0B-81C3-EA5B6E02F78F}"/>
                </a:ext>
              </a:extLst>
            </p:cNvPr>
            <p:cNvSpPr txBox="1"/>
            <p:nvPr/>
          </p:nvSpPr>
          <p:spPr>
            <a:xfrm>
              <a:off x="7683623" y="3414019"/>
              <a:ext cx="8677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Tsukasa</a:t>
              </a:r>
            </a:p>
          </p:txBody>
        </p:sp>
        <p:sp>
          <p:nvSpPr>
            <p:cNvPr id="31" name="TextBox 30">
              <a:extLst>
                <a:ext uri="{FF2B5EF4-FFF2-40B4-BE49-F238E27FC236}">
                  <a16:creationId xmlns:a16="http://schemas.microsoft.com/office/drawing/2014/main" id="{449CE101-C8FD-4300-8B66-3DFD5DE5CE38}"/>
                </a:ext>
              </a:extLst>
            </p:cNvPr>
            <p:cNvSpPr txBox="1"/>
            <p:nvPr/>
          </p:nvSpPr>
          <p:spPr>
            <a:xfrm>
              <a:off x="7628138" y="2165597"/>
              <a:ext cx="9787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Masahito</a:t>
              </a:r>
            </a:p>
          </p:txBody>
        </p:sp>
      </p:grpSp>
    </p:spTree>
    <p:extLst>
      <p:ext uri="{BB962C8B-B14F-4D97-AF65-F5344CB8AC3E}">
        <p14:creationId xmlns:p14="http://schemas.microsoft.com/office/powerpoint/2010/main" val="414943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9A35E6-5C40-4250-8C14-B0E6479BAF57}"/>
              </a:ext>
            </a:extLst>
          </p:cNvPr>
          <p:cNvSpPr>
            <a:spLocks noGrp="1"/>
          </p:cNvSpPr>
          <p:nvPr>
            <p:ph type="title"/>
          </p:nvPr>
        </p:nvSpPr>
        <p:spPr/>
        <p:txBody>
          <a:bodyPr/>
          <a:lstStyle/>
          <a:p>
            <a:r>
              <a:rPr lang="ja-JP" altLang="en-US">
                <a:ea typeface="ＭＳ Ｐゴシック"/>
                <a:cs typeface="Calibri Light"/>
              </a:rPr>
              <a:t>Future update</a:t>
            </a:r>
            <a:endParaRPr kumimoji="1" lang="ja-JP" altLang="en-US"/>
          </a:p>
        </p:txBody>
      </p:sp>
      <p:sp>
        <p:nvSpPr>
          <p:cNvPr id="3" name="コンテンツ プレースホルダー 2">
            <a:extLst>
              <a:ext uri="{FF2B5EF4-FFF2-40B4-BE49-F238E27FC236}">
                <a16:creationId xmlns:a16="http://schemas.microsoft.com/office/drawing/2014/main" id="{96A4BDBA-A555-4502-AD5A-CBA7F2968EBC}"/>
              </a:ext>
            </a:extLst>
          </p:cNvPr>
          <p:cNvSpPr>
            <a:spLocks noGrp="1"/>
          </p:cNvSpPr>
          <p:nvPr>
            <p:ph type="body" idx="1"/>
          </p:nvPr>
        </p:nvSpPr>
        <p:spPr>
          <a:xfrm>
            <a:off x="814275" y="1327350"/>
            <a:ext cx="7897036" cy="3145500"/>
          </a:xfrm>
        </p:spPr>
        <p:txBody>
          <a:bodyPr spcFirstLastPara="1" vert="horz" wrap="square" lIns="68580" tIns="34290" rIns="68580" bIns="34290" rtlCol="0" anchor="t" anchorCtr="0">
            <a:normAutofit/>
          </a:bodyPr>
          <a:lstStyle/>
          <a:p>
            <a:r>
              <a:rPr lang="en-US" altLang="ja-JP">
                <a:ea typeface="+mn-lt"/>
                <a:cs typeface="+mn-lt"/>
              </a:rPr>
              <a:t>Generate </a:t>
            </a:r>
            <a:r>
              <a:rPr lang="en-US" altLang="ja-JP" err="1">
                <a:ea typeface="+mn-lt"/>
                <a:cs typeface="+mn-lt"/>
              </a:rPr>
              <a:t>EmoLog</a:t>
            </a:r>
            <a:r>
              <a:rPr lang="en-US" altLang="ja-JP">
                <a:ea typeface="+mn-lt"/>
                <a:cs typeface="+mn-lt"/>
              </a:rPr>
              <a:t> from location</a:t>
            </a:r>
          </a:p>
          <a:p>
            <a:r>
              <a:rPr lang="en" altLang="ja-JP">
                <a:ea typeface="+mn-lt"/>
                <a:cs typeface="+mn-lt"/>
              </a:rPr>
              <a:t>Register your friends</a:t>
            </a:r>
            <a:endParaRPr lang="en-US" altLang="ja-JP">
              <a:ea typeface="+mn-lt"/>
              <a:cs typeface="+mn-lt"/>
            </a:endParaRPr>
          </a:p>
          <a:p>
            <a:r>
              <a:rPr lang="en-US" altLang="ja-JP">
                <a:ea typeface="+mn-lt"/>
                <a:cs typeface="+mn-lt"/>
              </a:rPr>
              <a:t>Notification of </a:t>
            </a:r>
            <a:r>
              <a:rPr lang="en-US" altLang="ja-JP" err="1">
                <a:ea typeface="+mn-lt"/>
                <a:cs typeface="+mn-lt"/>
              </a:rPr>
              <a:t>EmoLog</a:t>
            </a:r>
            <a:r>
              <a:rPr lang="en-US" altLang="ja-JP">
                <a:ea typeface="+mn-lt"/>
                <a:cs typeface="+mn-lt"/>
              </a:rPr>
              <a:t> arrival</a:t>
            </a:r>
          </a:p>
          <a:p>
            <a:r>
              <a:rPr lang="en-US" altLang="ja-JP">
                <a:ea typeface="+mn-lt"/>
                <a:cs typeface="+mn-lt"/>
              </a:rPr>
              <a:t>Config</a:t>
            </a:r>
            <a:r>
              <a:rPr lang="ja-JP" altLang="en-US">
                <a:ea typeface="+mn-lt"/>
                <a:cs typeface="+mn-lt"/>
              </a:rPr>
              <a:t>（</a:t>
            </a:r>
            <a:r>
              <a:rPr lang="en-US" altLang="ja-JP">
                <a:ea typeface="+mn-lt"/>
                <a:cs typeface="+mn-lt"/>
              </a:rPr>
              <a:t>notification frequency</a:t>
            </a:r>
            <a:r>
              <a:rPr lang="ja-JP" altLang="en-US">
                <a:ea typeface="+mn-lt"/>
                <a:cs typeface="+mn-lt"/>
              </a:rPr>
              <a:t>，</a:t>
            </a:r>
            <a:r>
              <a:rPr lang="en-US" altLang="ja-JP">
                <a:ea typeface="+mn-lt"/>
                <a:cs typeface="+mn-lt"/>
              </a:rPr>
              <a:t>closeness</a:t>
            </a:r>
            <a:r>
              <a:rPr lang="ja-JP" altLang="en-US">
                <a:ea typeface="+mn-lt"/>
                <a:cs typeface="+mn-lt"/>
              </a:rPr>
              <a:t>，</a:t>
            </a:r>
            <a:r>
              <a:rPr lang="en-US" altLang="ja-JP">
                <a:ea typeface="+mn-lt"/>
                <a:cs typeface="+mn-lt"/>
              </a:rPr>
              <a:t>relation</a:t>
            </a:r>
            <a:r>
              <a:rPr lang="ja-JP" altLang="en-US">
                <a:ea typeface="+mn-lt"/>
                <a:cs typeface="+mn-lt"/>
              </a:rPr>
              <a:t>）</a:t>
            </a:r>
            <a:endParaRPr lang="en-US" altLang="ja-JP">
              <a:ea typeface="+mn-lt"/>
              <a:cs typeface="+mn-lt"/>
            </a:endParaRPr>
          </a:p>
        </p:txBody>
      </p:sp>
      <p:sp>
        <p:nvSpPr>
          <p:cNvPr id="4" name="スライド番号プレースホルダー 3">
            <a:extLst>
              <a:ext uri="{FF2B5EF4-FFF2-40B4-BE49-F238E27FC236}">
                <a16:creationId xmlns:a16="http://schemas.microsoft.com/office/drawing/2014/main" id="{BF705A29-2718-E249-AE4A-85384B716B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Tree>
    <p:extLst>
      <p:ext uri="{BB962C8B-B14F-4D97-AF65-F5344CB8AC3E}">
        <p14:creationId xmlns:p14="http://schemas.microsoft.com/office/powerpoint/2010/main" val="3749216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03E05BB-3B1D-43AC-A12F-08CFA4582EAF}"/>
              </a:ext>
            </a:extLst>
          </p:cNvPr>
          <p:cNvSpPr>
            <a:spLocks noGrp="1"/>
          </p:cNvSpPr>
          <p:nvPr>
            <p:ph type="subTitle" idx="1"/>
          </p:nvPr>
        </p:nvSpPr>
        <p:spPr>
          <a:xfrm>
            <a:off x="337662" y="2998418"/>
            <a:ext cx="4094400" cy="784800"/>
          </a:xfrm>
        </p:spPr>
        <p:txBody>
          <a:bodyPr/>
          <a:lstStyle/>
          <a:p>
            <a:r>
              <a:rPr lang="en-US"/>
              <a:t>Presented by </a:t>
            </a:r>
            <a:r>
              <a:rPr lang="ja-JP" altLang="en-US"/>
              <a:t>緑の爪</a:t>
            </a:r>
            <a:endParaRPr lang="en-US"/>
          </a:p>
        </p:txBody>
      </p:sp>
      <p:sp>
        <p:nvSpPr>
          <p:cNvPr id="4" name="Slide Number Placeholder 3">
            <a:extLst>
              <a:ext uri="{FF2B5EF4-FFF2-40B4-BE49-F238E27FC236}">
                <a16:creationId xmlns:a16="http://schemas.microsoft.com/office/drawing/2014/main" id="{063861A5-9BCD-450D-A466-67C9B12B7F2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19</a:t>
            </a:fld>
            <a:endParaRPr lang="en"/>
          </a:p>
        </p:txBody>
      </p:sp>
      <p:pic>
        <p:nvPicPr>
          <p:cNvPr id="6" name="図 5" descr="黒い背景と白い文字&#10;&#10;自動的に生成された説明">
            <a:extLst>
              <a:ext uri="{FF2B5EF4-FFF2-40B4-BE49-F238E27FC236}">
                <a16:creationId xmlns:a16="http://schemas.microsoft.com/office/drawing/2014/main" id="{E1628867-9CF5-594E-A530-856C88308B31}"/>
              </a:ext>
            </a:extLst>
          </p:cNvPr>
          <p:cNvPicPr>
            <a:picLocks noChangeAspect="1"/>
          </p:cNvPicPr>
          <p:nvPr/>
        </p:nvPicPr>
        <p:blipFill>
          <a:blip r:embed="rId3"/>
          <a:stretch>
            <a:fillRect/>
          </a:stretch>
        </p:blipFill>
        <p:spPr>
          <a:xfrm>
            <a:off x="6759139" y="1591713"/>
            <a:ext cx="2201981" cy="2612350"/>
          </a:xfrm>
          <a:prstGeom prst="rect">
            <a:avLst/>
          </a:prstGeom>
        </p:spPr>
      </p:pic>
      <p:pic>
        <p:nvPicPr>
          <p:cNvPr id="5" name="Picture 2">
            <a:extLst>
              <a:ext uri="{FF2B5EF4-FFF2-40B4-BE49-F238E27FC236}">
                <a16:creationId xmlns:a16="http://schemas.microsoft.com/office/drawing/2014/main" id="{11087361-893D-43DE-833B-3E0764F200A0}"/>
              </a:ext>
            </a:extLst>
          </p:cNvPr>
          <p:cNvPicPr>
            <a:picLocks noChangeAspect="1"/>
          </p:cNvPicPr>
          <p:nvPr/>
        </p:nvPicPr>
        <p:blipFill>
          <a:blip r:embed="rId4"/>
          <a:stretch>
            <a:fillRect/>
          </a:stretch>
        </p:blipFill>
        <p:spPr>
          <a:xfrm>
            <a:off x="133771" y="584315"/>
            <a:ext cx="5039982" cy="2314427"/>
          </a:xfrm>
          <a:prstGeom prst="rect">
            <a:avLst/>
          </a:prstGeom>
        </p:spPr>
      </p:pic>
      <p:grpSp>
        <p:nvGrpSpPr>
          <p:cNvPr id="2" name="グループ化 6">
            <a:extLst>
              <a:ext uri="{FF2B5EF4-FFF2-40B4-BE49-F238E27FC236}">
                <a16:creationId xmlns:a16="http://schemas.microsoft.com/office/drawing/2014/main" id="{6D159887-CA7E-45DC-8293-22D399E04605}"/>
              </a:ext>
            </a:extLst>
          </p:cNvPr>
          <p:cNvGrpSpPr/>
          <p:nvPr/>
        </p:nvGrpSpPr>
        <p:grpSpPr>
          <a:xfrm>
            <a:off x="135024" y="3386929"/>
            <a:ext cx="5022971" cy="1332219"/>
            <a:chOff x="6418646" y="1113605"/>
            <a:chExt cx="5632416" cy="1493858"/>
          </a:xfrm>
        </p:grpSpPr>
        <p:pic>
          <p:nvPicPr>
            <p:cNvPr id="8" name="Picture 7">
              <a:extLst>
                <a:ext uri="{FF2B5EF4-FFF2-40B4-BE49-F238E27FC236}">
                  <a16:creationId xmlns:a16="http://schemas.microsoft.com/office/drawing/2014/main" id="{A3CEC166-C028-4C63-92E0-F14EBFBE8B8D}"/>
                </a:ext>
              </a:extLst>
            </p:cNvPr>
            <p:cNvPicPr>
              <a:picLocks noChangeAspect="1"/>
            </p:cNvPicPr>
            <p:nvPr/>
          </p:nvPicPr>
          <p:blipFill>
            <a:blip r:embed="rId5"/>
            <a:stretch>
              <a:fillRect/>
            </a:stretch>
          </p:blipFill>
          <p:spPr>
            <a:xfrm>
              <a:off x="10577862" y="1113605"/>
              <a:ext cx="1473200" cy="1468445"/>
            </a:xfrm>
            <a:prstGeom prst="ellipse">
              <a:avLst/>
            </a:prstGeom>
            <a:ln>
              <a:noFill/>
            </a:ln>
            <a:effectLst>
              <a:softEdge rad="112500"/>
            </a:effectLst>
          </p:spPr>
        </p:pic>
        <p:pic>
          <p:nvPicPr>
            <p:cNvPr id="9" name="Picture 8">
              <a:extLst>
                <a:ext uri="{FF2B5EF4-FFF2-40B4-BE49-F238E27FC236}">
                  <a16:creationId xmlns:a16="http://schemas.microsoft.com/office/drawing/2014/main" id="{1FED48F6-F717-4241-8E2D-CD89F0F3A937}"/>
                </a:ext>
              </a:extLst>
            </p:cNvPr>
            <p:cNvPicPr>
              <a:picLocks noChangeAspect="1"/>
            </p:cNvPicPr>
            <p:nvPr/>
          </p:nvPicPr>
          <p:blipFill>
            <a:blip r:embed="rId6"/>
            <a:stretch>
              <a:fillRect/>
            </a:stretch>
          </p:blipFill>
          <p:spPr>
            <a:xfrm>
              <a:off x="9208816" y="1116869"/>
              <a:ext cx="1473199" cy="1465181"/>
            </a:xfrm>
            <a:prstGeom prst="ellipse">
              <a:avLst/>
            </a:prstGeom>
            <a:ln>
              <a:noFill/>
            </a:ln>
            <a:effectLst>
              <a:softEdge rad="112500"/>
            </a:effectLst>
          </p:spPr>
        </p:pic>
        <p:pic>
          <p:nvPicPr>
            <p:cNvPr id="10" name="Picture 9">
              <a:extLst>
                <a:ext uri="{FF2B5EF4-FFF2-40B4-BE49-F238E27FC236}">
                  <a16:creationId xmlns:a16="http://schemas.microsoft.com/office/drawing/2014/main" id="{0BB74730-F607-4A9F-B0F4-8C0DA8A52D76}"/>
                </a:ext>
              </a:extLst>
            </p:cNvPr>
            <p:cNvPicPr>
              <a:picLocks noChangeAspect="1"/>
            </p:cNvPicPr>
            <p:nvPr/>
          </p:nvPicPr>
          <p:blipFill>
            <a:blip r:embed="rId7"/>
            <a:stretch>
              <a:fillRect/>
            </a:stretch>
          </p:blipFill>
          <p:spPr>
            <a:xfrm>
              <a:off x="6418646" y="1140919"/>
              <a:ext cx="1473199" cy="1466544"/>
            </a:xfrm>
            <a:prstGeom prst="ellipse">
              <a:avLst/>
            </a:prstGeom>
            <a:ln>
              <a:noFill/>
            </a:ln>
            <a:effectLst>
              <a:softEdge rad="112500"/>
            </a:effectLst>
          </p:spPr>
        </p:pic>
        <p:pic>
          <p:nvPicPr>
            <p:cNvPr id="11" name="Picture 10">
              <a:extLst>
                <a:ext uri="{FF2B5EF4-FFF2-40B4-BE49-F238E27FC236}">
                  <a16:creationId xmlns:a16="http://schemas.microsoft.com/office/drawing/2014/main" id="{E761A2E9-13BA-46D1-95AB-A0C66A0BCFED}"/>
                </a:ext>
              </a:extLst>
            </p:cNvPr>
            <p:cNvPicPr>
              <a:picLocks noChangeAspect="1"/>
            </p:cNvPicPr>
            <p:nvPr/>
          </p:nvPicPr>
          <p:blipFill>
            <a:blip r:embed="rId8"/>
            <a:stretch>
              <a:fillRect/>
            </a:stretch>
          </p:blipFill>
          <p:spPr>
            <a:xfrm>
              <a:off x="7839769" y="1123066"/>
              <a:ext cx="1473199" cy="1462475"/>
            </a:xfrm>
            <a:prstGeom prst="ellipse">
              <a:avLst/>
            </a:prstGeom>
            <a:ln>
              <a:noFill/>
            </a:ln>
            <a:effectLst>
              <a:softEdge rad="112500"/>
            </a:effectLst>
          </p:spPr>
        </p:pic>
      </p:grpSp>
    </p:spTree>
    <p:extLst>
      <p:ext uri="{BB962C8B-B14F-4D97-AF65-F5344CB8AC3E}">
        <p14:creationId xmlns:p14="http://schemas.microsoft.com/office/powerpoint/2010/main" val="3862108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168215" y="2859165"/>
            <a:ext cx="6392287" cy="1894381"/>
          </a:xfrm>
          <a:prstGeom prst="rect">
            <a:avLst/>
          </a:prstGeom>
        </p:spPr>
        <p:txBody>
          <a:bodyPr spcFirstLastPara="1" wrap="square" lIns="91425" tIns="91425" rIns="91425" bIns="91425" anchor="ctr" anchorCtr="0">
            <a:noAutofit/>
          </a:bodyPr>
          <a:lstStyle/>
          <a:p>
            <a:pPr algn="ctr">
              <a:lnSpc>
                <a:spcPct val="90000"/>
              </a:lnSpc>
              <a:spcBef>
                <a:spcPts val="750"/>
              </a:spcBef>
            </a:pPr>
            <a:r>
              <a:rPr lang="en-US" sz="2000">
                <a:latin typeface="Arial"/>
                <a:cs typeface="Arial"/>
              </a:rPr>
              <a:t>Team</a:t>
            </a:r>
            <a:r>
              <a:rPr lang="ja-JP" altLang="en-US" sz="2000">
                <a:latin typeface="Arial"/>
                <a:cs typeface="Arial"/>
              </a:rPr>
              <a:t>　</a:t>
            </a:r>
            <a:r>
              <a:rPr lang="ja-JP" altLang="en-US" sz="2000">
                <a:latin typeface="Maiandra GD"/>
                <a:cs typeface="Arial"/>
              </a:rPr>
              <a:t>緑の爪</a:t>
            </a:r>
            <a:r>
              <a:rPr lang="en-US" sz="2000">
                <a:latin typeface="Arial"/>
                <a:cs typeface="Arial"/>
              </a:rPr>
              <a:t>(Midori-no-</a:t>
            </a:r>
            <a:r>
              <a:rPr lang="en-US" sz="2000" err="1">
                <a:latin typeface="Arial"/>
                <a:cs typeface="Arial"/>
              </a:rPr>
              <a:t>tsume</a:t>
            </a:r>
            <a:r>
              <a:rPr lang="en-US" sz="2000">
                <a:latin typeface="Arial"/>
                <a:cs typeface="Arial"/>
              </a:rPr>
              <a:t>)</a:t>
            </a:r>
            <a:endParaRPr lang="en-US" sz="2000"/>
          </a:p>
          <a:p>
            <a:pPr algn="ctr">
              <a:lnSpc>
                <a:spcPct val="90000"/>
              </a:lnSpc>
              <a:spcBef>
                <a:spcPts val="750"/>
              </a:spcBef>
            </a:pPr>
            <a:r>
              <a:rPr lang="en-US" sz="2000">
                <a:latin typeface="Arial"/>
                <a:cs typeface="Arial"/>
              </a:rPr>
              <a:t>Naoto Nishida, Masahito Imai, </a:t>
            </a:r>
            <a:endParaRPr lang="en-US" sz="2000"/>
          </a:p>
          <a:p>
            <a:pPr algn="ctr">
              <a:lnSpc>
                <a:spcPct val="90000"/>
              </a:lnSpc>
              <a:spcBef>
                <a:spcPts val="750"/>
              </a:spcBef>
            </a:pPr>
            <a:r>
              <a:rPr lang="en-US" sz="2000">
                <a:latin typeface="Arial"/>
                <a:cs typeface="Arial"/>
              </a:rPr>
              <a:t>Yuta Takayama, Tsukasa Nakamura</a:t>
            </a:r>
            <a:endParaRPr lang="en-US" altLang="ja-JP" sz="2000"/>
          </a:p>
          <a:p>
            <a:pPr algn="ctr">
              <a:lnSpc>
                <a:spcPct val="90000"/>
              </a:lnSpc>
              <a:spcBef>
                <a:spcPts val="750"/>
              </a:spcBef>
            </a:pPr>
            <a:endParaRPr lang="ja-JP" altLang="en-US" sz="2000" b="0"/>
          </a:p>
          <a:p>
            <a:pPr>
              <a:lnSpc>
                <a:spcPct val="90000"/>
              </a:lnSpc>
              <a:spcBef>
                <a:spcPts val="750"/>
              </a:spcBef>
            </a:pPr>
            <a:r>
              <a:rPr lang="en-US" sz="2000" b="0">
                <a:solidFill>
                  <a:schemeClr val="bg2"/>
                </a:solidFill>
                <a:latin typeface="Arial"/>
                <a:cs typeface="Arial"/>
              </a:rPr>
              <a:t>Mentors : Terada Atsushi-san,</a:t>
            </a:r>
            <a:br>
              <a:rPr lang="en-US" sz="2000" b="0">
                <a:latin typeface="Arial"/>
                <a:cs typeface="Arial"/>
              </a:rPr>
            </a:br>
            <a:r>
              <a:rPr lang="en-US" sz="2000" b="0">
                <a:solidFill>
                  <a:schemeClr val="bg2"/>
                </a:solidFill>
                <a:latin typeface="Arial"/>
                <a:cs typeface="Arial"/>
              </a:rPr>
              <a:t>                Wakita Kenya-san</a:t>
            </a:r>
            <a:endParaRPr lang="en" sz="2000">
              <a:solidFill>
                <a:schemeClr val="bg2"/>
              </a:solidFill>
            </a:endParaRPr>
          </a:p>
        </p:txBody>
      </p:sp>
      <p:pic>
        <p:nvPicPr>
          <p:cNvPr id="6" name="図 5">
            <a:extLst>
              <a:ext uri="{FF2B5EF4-FFF2-40B4-BE49-F238E27FC236}">
                <a16:creationId xmlns:a16="http://schemas.microsoft.com/office/drawing/2014/main" id="{4AA2D871-8FD6-5041-98B2-C77C58C6D9EE}"/>
              </a:ext>
            </a:extLst>
          </p:cNvPr>
          <p:cNvPicPr>
            <a:picLocks noChangeAspect="1"/>
          </p:cNvPicPr>
          <p:nvPr/>
        </p:nvPicPr>
        <p:blipFill>
          <a:blip r:embed="rId3"/>
          <a:stretch>
            <a:fillRect/>
          </a:stretch>
        </p:blipFill>
        <p:spPr>
          <a:xfrm>
            <a:off x="923544" y="947281"/>
            <a:ext cx="3895344" cy="1719860"/>
          </a:xfrm>
          <a:prstGeom prst="rect">
            <a:avLst/>
          </a:prstGeom>
        </p:spPr>
      </p:pic>
      <p:grpSp>
        <p:nvGrpSpPr>
          <p:cNvPr id="7" name="グループ化 6">
            <a:extLst>
              <a:ext uri="{FF2B5EF4-FFF2-40B4-BE49-F238E27FC236}">
                <a16:creationId xmlns:a16="http://schemas.microsoft.com/office/drawing/2014/main" id="{974AABB2-91A0-EC4A-A220-64EB7283A2DA}"/>
              </a:ext>
            </a:extLst>
          </p:cNvPr>
          <p:cNvGrpSpPr/>
          <p:nvPr/>
        </p:nvGrpSpPr>
        <p:grpSpPr>
          <a:xfrm>
            <a:off x="71524" y="-105571"/>
            <a:ext cx="5022971" cy="1332219"/>
            <a:chOff x="6418646" y="1113605"/>
            <a:chExt cx="5632416" cy="1493858"/>
          </a:xfrm>
        </p:grpSpPr>
        <p:pic>
          <p:nvPicPr>
            <p:cNvPr id="13" name="Picture 7">
              <a:extLst>
                <a:ext uri="{FF2B5EF4-FFF2-40B4-BE49-F238E27FC236}">
                  <a16:creationId xmlns:a16="http://schemas.microsoft.com/office/drawing/2014/main" id="{6DDA5145-C9C6-4E1D-9CDD-319B65AA3578}"/>
                </a:ext>
              </a:extLst>
            </p:cNvPr>
            <p:cNvPicPr>
              <a:picLocks noChangeAspect="1"/>
            </p:cNvPicPr>
            <p:nvPr/>
          </p:nvPicPr>
          <p:blipFill>
            <a:blip r:embed="rId4"/>
            <a:stretch>
              <a:fillRect/>
            </a:stretch>
          </p:blipFill>
          <p:spPr>
            <a:xfrm>
              <a:off x="10577862" y="1113605"/>
              <a:ext cx="1473200" cy="1468445"/>
            </a:xfrm>
            <a:prstGeom prst="ellipse">
              <a:avLst/>
            </a:prstGeom>
            <a:ln>
              <a:noFill/>
            </a:ln>
            <a:effectLst>
              <a:softEdge rad="112500"/>
            </a:effectLst>
          </p:spPr>
        </p:pic>
        <p:pic>
          <p:nvPicPr>
            <p:cNvPr id="15" name="Picture 8">
              <a:extLst>
                <a:ext uri="{FF2B5EF4-FFF2-40B4-BE49-F238E27FC236}">
                  <a16:creationId xmlns:a16="http://schemas.microsoft.com/office/drawing/2014/main" id="{530B8127-DDBD-4107-B0C5-9918987D81FF}"/>
                </a:ext>
              </a:extLst>
            </p:cNvPr>
            <p:cNvPicPr>
              <a:picLocks noChangeAspect="1"/>
            </p:cNvPicPr>
            <p:nvPr/>
          </p:nvPicPr>
          <p:blipFill>
            <a:blip r:embed="rId5"/>
            <a:stretch>
              <a:fillRect/>
            </a:stretch>
          </p:blipFill>
          <p:spPr>
            <a:xfrm>
              <a:off x="9208816" y="1116869"/>
              <a:ext cx="1473199" cy="1465181"/>
            </a:xfrm>
            <a:prstGeom prst="ellipse">
              <a:avLst/>
            </a:prstGeom>
            <a:ln>
              <a:noFill/>
            </a:ln>
            <a:effectLst>
              <a:softEdge rad="112500"/>
            </a:effectLst>
          </p:spPr>
        </p:pic>
        <p:pic>
          <p:nvPicPr>
            <p:cNvPr id="17" name="Picture 9">
              <a:extLst>
                <a:ext uri="{FF2B5EF4-FFF2-40B4-BE49-F238E27FC236}">
                  <a16:creationId xmlns:a16="http://schemas.microsoft.com/office/drawing/2014/main" id="{2C719EE7-5298-4719-8A08-F855705CBCDB}"/>
                </a:ext>
              </a:extLst>
            </p:cNvPr>
            <p:cNvPicPr>
              <a:picLocks noChangeAspect="1"/>
            </p:cNvPicPr>
            <p:nvPr/>
          </p:nvPicPr>
          <p:blipFill>
            <a:blip r:embed="rId6"/>
            <a:stretch>
              <a:fillRect/>
            </a:stretch>
          </p:blipFill>
          <p:spPr>
            <a:xfrm>
              <a:off x="6418646" y="1140919"/>
              <a:ext cx="1473199" cy="1466544"/>
            </a:xfrm>
            <a:prstGeom prst="ellipse">
              <a:avLst/>
            </a:prstGeom>
            <a:ln>
              <a:noFill/>
            </a:ln>
            <a:effectLst>
              <a:softEdge rad="112500"/>
            </a:effectLst>
          </p:spPr>
        </p:pic>
        <p:pic>
          <p:nvPicPr>
            <p:cNvPr id="19" name="Picture 10">
              <a:extLst>
                <a:ext uri="{FF2B5EF4-FFF2-40B4-BE49-F238E27FC236}">
                  <a16:creationId xmlns:a16="http://schemas.microsoft.com/office/drawing/2014/main" id="{13257187-670A-4E69-8ACE-3C2515EDAFE1}"/>
                </a:ext>
              </a:extLst>
            </p:cNvPr>
            <p:cNvPicPr>
              <a:picLocks noChangeAspect="1"/>
            </p:cNvPicPr>
            <p:nvPr/>
          </p:nvPicPr>
          <p:blipFill>
            <a:blip r:embed="rId7"/>
            <a:stretch>
              <a:fillRect/>
            </a:stretch>
          </p:blipFill>
          <p:spPr>
            <a:xfrm>
              <a:off x="7839769" y="1123066"/>
              <a:ext cx="1473199" cy="1462475"/>
            </a:xfrm>
            <a:prstGeom prst="ellipse">
              <a:avLst/>
            </a:prstGeom>
            <a:ln>
              <a:noFill/>
            </a:ln>
            <a:effectLst>
              <a:softEdge rad="112500"/>
            </a:effectLst>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9B9F62-A5E4-4BC7-BCE7-72953D207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20</a:t>
            </a:fld>
            <a:endParaRPr lang="en"/>
          </a:p>
        </p:txBody>
      </p:sp>
      <p:pic>
        <p:nvPicPr>
          <p:cNvPr id="7" name="Picture 7">
            <a:extLst>
              <a:ext uri="{FF2B5EF4-FFF2-40B4-BE49-F238E27FC236}">
                <a16:creationId xmlns:a16="http://schemas.microsoft.com/office/drawing/2014/main" id="{FFD6401E-9853-46D6-AE39-577BA948B6CA}"/>
              </a:ext>
            </a:extLst>
          </p:cNvPr>
          <p:cNvPicPr>
            <a:picLocks noChangeAspect="1"/>
          </p:cNvPicPr>
          <p:nvPr/>
        </p:nvPicPr>
        <p:blipFill>
          <a:blip r:embed="rId2"/>
          <a:stretch>
            <a:fillRect/>
          </a:stretch>
        </p:blipFill>
        <p:spPr>
          <a:xfrm>
            <a:off x="1944511" y="2525644"/>
            <a:ext cx="1473200" cy="1468445"/>
          </a:xfrm>
          <a:prstGeom prst="ellipse">
            <a:avLst/>
          </a:prstGeom>
          <a:ln>
            <a:noFill/>
          </a:ln>
          <a:effectLst>
            <a:softEdge rad="112500"/>
          </a:effectLst>
        </p:spPr>
      </p:pic>
      <p:pic>
        <p:nvPicPr>
          <p:cNvPr id="8" name="Picture 8">
            <a:extLst>
              <a:ext uri="{FF2B5EF4-FFF2-40B4-BE49-F238E27FC236}">
                <a16:creationId xmlns:a16="http://schemas.microsoft.com/office/drawing/2014/main" id="{939BA855-7B99-47F0-8144-60198B025264}"/>
              </a:ext>
            </a:extLst>
          </p:cNvPr>
          <p:cNvPicPr>
            <a:picLocks noChangeAspect="1"/>
          </p:cNvPicPr>
          <p:nvPr/>
        </p:nvPicPr>
        <p:blipFill>
          <a:blip r:embed="rId3"/>
          <a:stretch>
            <a:fillRect/>
          </a:stretch>
        </p:blipFill>
        <p:spPr>
          <a:xfrm>
            <a:off x="476955" y="2523747"/>
            <a:ext cx="1473200" cy="1465181"/>
          </a:xfrm>
          <a:prstGeom prst="ellipse">
            <a:avLst/>
          </a:prstGeom>
          <a:ln>
            <a:noFill/>
          </a:ln>
          <a:effectLst>
            <a:softEdge rad="112500"/>
          </a:effectLst>
        </p:spPr>
      </p:pic>
      <p:pic>
        <p:nvPicPr>
          <p:cNvPr id="9" name="Picture 9">
            <a:extLst>
              <a:ext uri="{FF2B5EF4-FFF2-40B4-BE49-F238E27FC236}">
                <a16:creationId xmlns:a16="http://schemas.microsoft.com/office/drawing/2014/main" id="{8F8E9245-1D1A-4C37-AF83-17C7B2C5D2CF}"/>
              </a:ext>
            </a:extLst>
          </p:cNvPr>
          <p:cNvPicPr>
            <a:picLocks noChangeAspect="1"/>
          </p:cNvPicPr>
          <p:nvPr/>
        </p:nvPicPr>
        <p:blipFill>
          <a:blip r:embed="rId4"/>
          <a:stretch>
            <a:fillRect/>
          </a:stretch>
        </p:blipFill>
        <p:spPr>
          <a:xfrm>
            <a:off x="476955" y="1059038"/>
            <a:ext cx="1473200" cy="1466544"/>
          </a:xfrm>
          <a:prstGeom prst="ellipse">
            <a:avLst/>
          </a:prstGeom>
          <a:ln>
            <a:noFill/>
          </a:ln>
          <a:effectLst>
            <a:softEdge rad="112500"/>
          </a:effectLst>
        </p:spPr>
      </p:pic>
      <p:pic>
        <p:nvPicPr>
          <p:cNvPr id="10" name="Picture 10">
            <a:extLst>
              <a:ext uri="{FF2B5EF4-FFF2-40B4-BE49-F238E27FC236}">
                <a16:creationId xmlns:a16="http://schemas.microsoft.com/office/drawing/2014/main" id="{30F1E0B7-4DA9-48BF-BA9A-DD4F80B80195}"/>
              </a:ext>
            </a:extLst>
          </p:cNvPr>
          <p:cNvPicPr>
            <a:picLocks noChangeAspect="1"/>
          </p:cNvPicPr>
          <p:nvPr/>
        </p:nvPicPr>
        <p:blipFill>
          <a:blip r:embed="rId5"/>
          <a:stretch>
            <a:fillRect/>
          </a:stretch>
        </p:blipFill>
        <p:spPr>
          <a:xfrm>
            <a:off x="1944511" y="1057545"/>
            <a:ext cx="1473200" cy="1462476"/>
          </a:xfrm>
          <a:prstGeom prst="ellipse">
            <a:avLst/>
          </a:prstGeom>
          <a:ln>
            <a:noFill/>
          </a:ln>
          <a:effectLst>
            <a:softEdge rad="112500"/>
          </a:effectLst>
        </p:spPr>
      </p:pic>
      <p:pic>
        <p:nvPicPr>
          <p:cNvPr id="11" name="Picture 7">
            <a:extLst>
              <a:ext uri="{FF2B5EF4-FFF2-40B4-BE49-F238E27FC236}">
                <a16:creationId xmlns:a16="http://schemas.microsoft.com/office/drawing/2014/main" id="{8AF9143F-C106-437E-9AAE-C97CB6363015}"/>
              </a:ext>
            </a:extLst>
          </p:cNvPr>
          <p:cNvPicPr>
            <a:picLocks noChangeAspect="1"/>
          </p:cNvPicPr>
          <p:nvPr/>
        </p:nvPicPr>
        <p:blipFill>
          <a:blip r:embed="rId2"/>
          <a:stretch>
            <a:fillRect/>
          </a:stretch>
        </p:blipFill>
        <p:spPr>
          <a:xfrm>
            <a:off x="6474178" y="2158755"/>
            <a:ext cx="912484" cy="918512"/>
          </a:xfrm>
          <a:prstGeom prst="ellipse">
            <a:avLst/>
          </a:prstGeom>
          <a:ln>
            <a:noFill/>
          </a:ln>
          <a:effectLst>
            <a:softEdge rad="112500"/>
          </a:effectLst>
        </p:spPr>
      </p:pic>
      <p:pic>
        <p:nvPicPr>
          <p:cNvPr id="12" name="Picture 8">
            <a:extLst>
              <a:ext uri="{FF2B5EF4-FFF2-40B4-BE49-F238E27FC236}">
                <a16:creationId xmlns:a16="http://schemas.microsoft.com/office/drawing/2014/main" id="{F58C8B97-687C-4FAC-9616-48A484DA0B25}"/>
              </a:ext>
            </a:extLst>
          </p:cNvPr>
          <p:cNvPicPr>
            <a:picLocks noChangeAspect="1"/>
          </p:cNvPicPr>
          <p:nvPr/>
        </p:nvPicPr>
        <p:blipFill>
          <a:blip r:embed="rId3"/>
          <a:stretch>
            <a:fillRect/>
          </a:stretch>
        </p:blipFill>
        <p:spPr>
          <a:xfrm>
            <a:off x="5006622" y="2156858"/>
            <a:ext cx="912484" cy="915248"/>
          </a:xfrm>
          <a:prstGeom prst="ellipse">
            <a:avLst/>
          </a:prstGeom>
          <a:ln>
            <a:noFill/>
          </a:ln>
          <a:effectLst>
            <a:softEdge rad="112500"/>
          </a:effectLst>
        </p:spPr>
      </p:pic>
      <p:pic>
        <p:nvPicPr>
          <p:cNvPr id="13" name="Picture 9">
            <a:extLst>
              <a:ext uri="{FF2B5EF4-FFF2-40B4-BE49-F238E27FC236}">
                <a16:creationId xmlns:a16="http://schemas.microsoft.com/office/drawing/2014/main" id="{D5FEBFF9-4C45-461C-98A8-9D31A368978A}"/>
              </a:ext>
            </a:extLst>
          </p:cNvPr>
          <p:cNvPicPr>
            <a:picLocks noChangeAspect="1"/>
          </p:cNvPicPr>
          <p:nvPr/>
        </p:nvPicPr>
        <p:blipFill>
          <a:blip r:embed="rId4"/>
          <a:stretch>
            <a:fillRect/>
          </a:stretch>
        </p:blipFill>
        <p:spPr>
          <a:xfrm>
            <a:off x="5006622" y="692149"/>
            <a:ext cx="912484" cy="916611"/>
          </a:xfrm>
          <a:prstGeom prst="ellipse">
            <a:avLst/>
          </a:prstGeom>
          <a:ln>
            <a:noFill/>
          </a:ln>
          <a:effectLst>
            <a:softEdge rad="112500"/>
          </a:effectLst>
        </p:spPr>
      </p:pic>
      <p:pic>
        <p:nvPicPr>
          <p:cNvPr id="14" name="Picture 10">
            <a:extLst>
              <a:ext uri="{FF2B5EF4-FFF2-40B4-BE49-F238E27FC236}">
                <a16:creationId xmlns:a16="http://schemas.microsoft.com/office/drawing/2014/main" id="{CCAC8756-7FEB-451A-B931-DAE23EB5985D}"/>
              </a:ext>
            </a:extLst>
          </p:cNvPr>
          <p:cNvPicPr>
            <a:picLocks noChangeAspect="1"/>
          </p:cNvPicPr>
          <p:nvPr/>
        </p:nvPicPr>
        <p:blipFill>
          <a:blip r:embed="rId5"/>
          <a:stretch>
            <a:fillRect/>
          </a:stretch>
        </p:blipFill>
        <p:spPr>
          <a:xfrm>
            <a:off x="6474178" y="690656"/>
            <a:ext cx="912484" cy="912543"/>
          </a:xfrm>
          <a:prstGeom prst="ellipse">
            <a:avLst/>
          </a:prstGeom>
          <a:ln>
            <a:noFill/>
          </a:ln>
          <a:effectLst>
            <a:softEdge rad="112500"/>
          </a:effectLst>
        </p:spPr>
      </p:pic>
    </p:spTree>
    <p:extLst>
      <p:ext uri="{BB962C8B-B14F-4D97-AF65-F5344CB8AC3E}">
        <p14:creationId xmlns:p14="http://schemas.microsoft.com/office/powerpoint/2010/main" val="189664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640CAF-CDC1-4616-8E64-0548F359716B}"/>
              </a:ext>
            </a:extLst>
          </p:cNvPr>
          <p:cNvSpPr>
            <a:spLocks noGrp="1"/>
          </p:cNvSpPr>
          <p:nvPr>
            <p:ph type="title"/>
          </p:nvPr>
        </p:nvSpPr>
        <p:spPr/>
        <p:txBody>
          <a:bodyPr/>
          <a:lstStyle/>
          <a:p>
            <a:r>
              <a:rPr lang="ja-JP" altLang="en-US">
                <a:ea typeface="ＭＳ Ｐゴシック"/>
                <a:cs typeface="Calibri Light"/>
              </a:rPr>
              <a:t>デモ動画</a:t>
            </a:r>
            <a:endParaRPr kumimoji="1" lang="ja-JP" altLang="en-US"/>
          </a:p>
        </p:txBody>
      </p:sp>
      <p:sp>
        <p:nvSpPr>
          <p:cNvPr id="3" name="コンテンツ プレースホルダー 2">
            <a:extLst>
              <a:ext uri="{FF2B5EF4-FFF2-40B4-BE49-F238E27FC236}">
                <a16:creationId xmlns:a16="http://schemas.microsoft.com/office/drawing/2014/main" id="{D3CE648E-9F06-4F99-96C2-0C11CE53074E}"/>
              </a:ext>
            </a:extLst>
          </p:cNvPr>
          <p:cNvSpPr>
            <a:spLocks noGrp="1"/>
          </p:cNvSpPr>
          <p:nvPr>
            <p:ph type="body" idx="1"/>
          </p:nvPr>
        </p:nvSpPr>
        <p:spPr/>
        <p:txBody>
          <a:bodyPr spcFirstLastPara="1" vert="horz" wrap="square" lIns="68580" tIns="34290" rIns="68580" bIns="34290" rtlCol="0" anchor="t" anchorCtr="0">
            <a:normAutofit fontScale="92500" lnSpcReduction="20000"/>
          </a:bodyPr>
          <a:lstStyle/>
          <a:p>
            <a:r>
              <a:rPr lang="ja-JP" altLang="en-US">
                <a:ea typeface="ＭＳ Ｐゴシック"/>
                <a:cs typeface="Calibri"/>
              </a:rPr>
              <a:t>Twitterからワード抽出して解析し絵文字にする処理の動画</a:t>
            </a:r>
          </a:p>
          <a:p>
            <a:r>
              <a:rPr lang="ja-JP" altLang="en-US">
                <a:ea typeface="ＭＳ Ｐゴシック"/>
                <a:cs typeface="Calibri"/>
              </a:rPr>
              <a:t>操作部分</a:t>
            </a:r>
          </a:p>
          <a:p>
            <a:pPr marL="385763" indent="-385763">
              <a:buAutoNum type="arabicPeriod"/>
            </a:pPr>
            <a:r>
              <a:rPr lang="ja-JP" altLang="en-US">
                <a:ea typeface="ＭＳ Ｐゴシック"/>
                <a:cs typeface="Calibri"/>
              </a:rPr>
              <a:t>Friendlist.html　ページにアクセス</a:t>
            </a:r>
            <a:endParaRPr lang="ja-JP">
              <a:ea typeface="ＭＳ Ｐゴシック"/>
              <a:cs typeface="Calibri"/>
            </a:endParaRPr>
          </a:p>
          <a:p>
            <a:pPr marL="385763" indent="-385763">
              <a:buAutoNum type="arabicPeriod"/>
            </a:pPr>
            <a:endParaRPr lang="ja-JP" altLang="en-US">
              <a:ea typeface="ＭＳ Ｐゴシック"/>
              <a:cs typeface="Calibri"/>
            </a:endParaRPr>
          </a:p>
          <a:p>
            <a:pPr marL="385763" indent="-385763">
              <a:buAutoNum type="arabicPeriod"/>
            </a:pPr>
            <a:r>
              <a:rPr lang="ja-JP" altLang="en-US">
                <a:ea typeface="ＭＳ Ｐゴシック"/>
                <a:cs typeface="Calibri"/>
              </a:rPr>
              <a:t>Friendをクリックしてemologlist.html　ページへアクセス</a:t>
            </a:r>
          </a:p>
          <a:p>
            <a:pPr marL="385763" indent="-385763">
              <a:buAutoNum type="arabicPeriod"/>
            </a:pPr>
            <a:endParaRPr lang="ja-JP" altLang="en-US">
              <a:ea typeface="ＭＳ Ｐゴシック"/>
              <a:cs typeface="Calibri"/>
            </a:endParaRPr>
          </a:p>
          <a:p>
            <a:pPr marL="385763" indent="-385763">
              <a:buAutoNum type="arabicPeriod"/>
            </a:pPr>
            <a:r>
              <a:rPr lang="ja-JP" altLang="en-US">
                <a:ea typeface="ＭＳ Ｐゴシック"/>
                <a:cs typeface="Calibri"/>
              </a:rPr>
              <a:t>Emologをクリックしてchat.htmlページへアクセス</a:t>
            </a:r>
          </a:p>
        </p:txBody>
      </p:sp>
      <p:sp>
        <p:nvSpPr>
          <p:cNvPr id="4" name="スライド番号プレースホルダー 3">
            <a:extLst>
              <a:ext uri="{FF2B5EF4-FFF2-40B4-BE49-F238E27FC236}">
                <a16:creationId xmlns:a16="http://schemas.microsoft.com/office/drawing/2014/main" id="{4ABA7F88-332A-314B-8331-B986126DB8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Tree>
    <p:extLst>
      <p:ext uri="{BB962C8B-B14F-4D97-AF65-F5344CB8AC3E}">
        <p14:creationId xmlns:p14="http://schemas.microsoft.com/office/powerpoint/2010/main" val="1774064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EA14B-4946-4CCA-8B13-64530D3366CB}"/>
              </a:ext>
            </a:extLst>
          </p:cNvPr>
          <p:cNvSpPr>
            <a:spLocks noGrp="1"/>
          </p:cNvSpPr>
          <p:nvPr>
            <p:ph type="title"/>
          </p:nvPr>
        </p:nvSpPr>
        <p:spPr/>
        <p:txBody>
          <a:bodyPr/>
          <a:lstStyle/>
          <a:p>
            <a:r>
              <a:rPr lang="ja-JP" altLang="en-US" sz="2400">
                <a:ea typeface="ＭＳ Ｐゴシック"/>
                <a:cs typeface="Calibri Light"/>
              </a:rPr>
              <a:t>Issue</a:t>
            </a:r>
            <a:endParaRPr lang="ja-JP" altLang="en-US" sz="2400"/>
          </a:p>
        </p:txBody>
      </p:sp>
      <p:sp>
        <p:nvSpPr>
          <p:cNvPr id="3" name="コンテンツ プレースホルダー 2">
            <a:extLst>
              <a:ext uri="{FF2B5EF4-FFF2-40B4-BE49-F238E27FC236}">
                <a16:creationId xmlns:a16="http://schemas.microsoft.com/office/drawing/2014/main" id="{6DEEF454-65C3-462D-AF67-F4E18C0EC135}"/>
              </a:ext>
            </a:extLst>
          </p:cNvPr>
          <p:cNvSpPr>
            <a:spLocks noGrp="1"/>
          </p:cNvSpPr>
          <p:nvPr>
            <p:ph type="body" idx="1"/>
          </p:nvPr>
        </p:nvSpPr>
        <p:spPr>
          <a:xfrm>
            <a:off x="510665" y="3131146"/>
            <a:ext cx="7549445" cy="1621500"/>
          </a:xfrm>
        </p:spPr>
        <p:txBody>
          <a:bodyPr spcFirstLastPara="1" vert="horz" wrap="square" lIns="68580" tIns="34290" rIns="68580" bIns="34290" rtlCol="0" anchor="t" anchorCtr="0">
            <a:noAutofit/>
          </a:bodyPr>
          <a:lstStyle/>
          <a:p>
            <a:pPr marL="342900" indent="-342900"/>
            <a:r>
              <a:rPr lang="en-US" altLang="ja-JP" b="1">
                <a:solidFill>
                  <a:schemeClr val="tx1">
                    <a:lumMod val="75000"/>
                  </a:schemeClr>
                </a:solidFill>
                <a:ea typeface="+mn-lt"/>
                <a:cs typeface="+mn-lt"/>
              </a:rPr>
              <a:t>Lack</a:t>
            </a:r>
            <a:r>
              <a:rPr lang="ja-JP" altLang="en-US" b="1">
                <a:solidFill>
                  <a:schemeClr val="tx1">
                    <a:lumMod val="75000"/>
                  </a:schemeClr>
                </a:solidFill>
                <a:ea typeface="+mn-lt"/>
                <a:cs typeface="+mn-lt"/>
              </a:rPr>
              <a:t> </a:t>
            </a:r>
            <a:r>
              <a:rPr lang="en-US" altLang="ja-JP" b="1">
                <a:solidFill>
                  <a:schemeClr val="tx1">
                    <a:lumMod val="75000"/>
                  </a:schemeClr>
                </a:solidFill>
                <a:ea typeface="+mn-lt"/>
                <a:cs typeface="+mn-lt"/>
              </a:rPr>
              <a:t>of</a:t>
            </a:r>
            <a:r>
              <a:rPr lang="ja-JP" altLang="en-US" b="1">
                <a:solidFill>
                  <a:schemeClr val="bg2">
                    <a:lumMod val="75000"/>
                  </a:schemeClr>
                </a:solidFill>
                <a:ea typeface="+mn-lt"/>
                <a:cs typeface="+mn-lt"/>
              </a:rPr>
              <a:t> </a:t>
            </a:r>
            <a:r>
              <a:rPr lang="en-US" altLang="ja-JP" b="1">
                <a:solidFill>
                  <a:srgbClr val="FF0000"/>
                </a:solidFill>
                <a:ea typeface="+mn-lt"/>
                <a:cs typeface="+mn-lt"/>
              </a:rPr>
              <a:t>communication</a:t>
            </a:r>
            <a:r>
              <a:rPr lang="ja-JP" altLang="en-US" b="1">
                <a:solidFill>
                  <a:srgbClr val="FF0000"/>
                </a:solidFill>
                <a:ea typeface="+mn-lt"/>
                <a:cs typeface="+mn-lt"/>
              </a:rPr>
              <a:t> </a:t>
            </a:r>
            <a:r>
              <a:rPr lang="en-US" altLang="ja-JP" b="1">
                <a:solidFill>
                  <a:srgbClr val="FF0000"/>
                </a:solidFill>
                <a:ea typeface="+mn-lt"/>
                <a:cs typeface="+mn-lt"/>
              </a:rPr>
              <a:t>opportunity</a:t>
            </a:r>
            <a:endParaRPr lang="en-US" altLang="ja-JP" b="1">
              <a:solidFill>
                <a:srgbClr val="FF0000"/>
              </a:solidFill>
              <a:cs typeface="+mn-lt"/>
            </a:endParaRPr>
          </a:p>
          <a:p>
            <a:pPr marL="342900" indent="-342900">
              <a:spcBef>
                <a:spcPts val="0"/>
              </a:spcBef>
            </a:pPr>
            <a:r>
              <a:rPr lang="ja-JP" altLang="en-US" b="1">
                <a:solidFill>
                  <a:schemeClr val="tx1">
                    <a:lumMod val="75000"/>
                  </a:schemeClr>
                </a:solidFill>
                <a:ea typeface="+mn-lt"/>
                <a:cs typeface="+mn-lt"/>
              </a:rPr>
              <a:t>demands for a service </a:t>
            </a:r>
            <a:br>
              <a:rPr lang="ja-JP" altLang="en-US" b="1">
                <a:solidFill>
                  <a:schemeClr val="tx1">
                    <a:lumMod val="75000"/>
                  </a:schemeClr>
                </a:solidFill>
                <a:ea typeface="+mn-lt"/>
                <a:cs typeface="+mn-lt"/>
              </a:rPr>
            </a:br>
            <a:r>
              <a:rPr lang="en-US" altLang="ja-JP" b="1">
                <a:solidFill>
                  <a:schemeClr val="tx1">
                    <a:lumMod val="75000"/>
                  </a:schemeClr>
                </a:solidFill>
                <a:ea typeface="+mn-lt"/>
                <a:cs typeface="+mn-lt"/>
              </a:rPr>
              <a:t>you can </a:t>
            </a:r>
            <a:r>
              <a:rPr lang="en-US" altLang="ja-JP" b="1">
                <a:solidFill>
                  <a:srgbClr val="FF0000"/>
                </a:solidFill>
                <a:ea typeface="+mn-lt"/>
                <a:cs typeface="+mn-lt"/>
              </a:rPr>
              <a:t>catch up</a:t>
            </a:r>
            <a:r>
              <a:rPr lang="en-US" altLang="ja-JP" b="1">
                <a:solidFill>
                  <a:schemeClr val="tx1">
                    <a:lumMod val="75000"/>
                  </a:schemeClr>
                </a:solidFill>
                <a:ea typeface="+mn-lt"/>
                <a:cs typeface="+mn-lt"/>
              </a:rPr>
              <a:t> with people in distance, on a daily basis.</a:t>
            </a:r>
            <a:endParaRPr lang="en-US" altLang="ja-JP" b="1">
              <a:solidFill>
                <a:schemeClr val="tx1">
                  <a:lumMod val="75000"/>
                </a:schemeClr>
              </a:solidFill>
              <a:cs typeface="Arial"/>
            </a:endParaRPr>
          </a:p>
        </p:txBody>
      </p:sp>
      <p:sp>
        <p:nvSpPr>
          <p:cNvPr id="4" name="スライド番号プレースホルダー 3">
            <a:extLst>
              <a:ext uri="{FF2B5EF4-FFF2-40B4-BE49-F238E27FC236}">
                <a16:creationId xmlns:a16="http://schemas.microsoft.com/office/drawing/2014/main" id="{B7F9DE9C-FF8D-FA40-8BC3-07415D9E9C9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pic>
        <p:nvPicPr>
          <p:cNvPr id="5" name="Picture 5">
            <a:extLst>
              <a:ext uri="{FF2B5EF4-FFF2-40B4-BE49-F238E27FC236}">
                <a16:creationId xmlns:a16="http://schemas.microsoft.com/office/drawing/2014/main" id="{BFFA2D7A-2FDA-4373-B6B6-032255DB93EA}"/>
              </a:ext>
            </a:extLst>
          </p:cNvPr>
          <p:cNvPicPr>
            <a:picLocks noChangeAspect="1"/>
          </p:cNvPicPr>
          <p:nvPr/>
        </p:nvPicPr>
        <p:blipFill>
          <a:blip r:embed="rId3"/>
          <a:stretch>
            <a:fillRect/>
          </a:stretch>
        </p:blipFill>
        <p:spPr>
          <a:xfrm>
            <a:off x="1009650" y="1509712"/>
            <a:ext cx="1278732" cy="1278732"/>
          </a:xfrm>
          <a:prstGeom prst="rect">
            <a:avLst/>
          </a:prstGeom>
        </p:spPr>
      </p:pic>
      <p:pic>
        <p:nvPicPr>
          <p:cNvPr id="6" name="Picture 8">
            <a:extLst>
              <a:ext uri="{FF2B5EF4-FFF2-40B4-BE49-F238E27FC236}">
                <a16:creationId xmlns:a16="http://schemas.microsoft.com/office/drawing/2014/main" id="{27216395-52A7-4409-B678-30B80D30E44D}"/>
              </a:ext>
            </a:extLst>
          </p:cNvPr>
          <p:cNvPicPr>
            <a:picLocks noChangeAspect="1"/>
          </p:cNvPicPr>
          <p:nvPr/>
        </p:nvPicPr>
        <p:blipFill rotWithShape="1">
          <a:blip r:embed="rId4"/>
          <a:srcRect r="217" b="6694"/>
          <a:stretch/>
        </p:blipFill>
        <p:spPr>
          <a:xfrm>
            <a:off x="2795587" y="1451529"/>
            <a:ext cx="1391844" cy="1395359"/>
          </a:xfrm>
          <a:prstGeom prst="rect">
            <a:avLst/>
          </a:prstGeom>
        </p:spPr>
      </p:pic>
      <p:pic>
        <p:nvPicPr>
          <p:cNvPr id="9" name="Picture 9">
            <a:extLst>
              <a:ext uri="{FF2B5EF4-FFF2-40B4-BE49-F238E27FC236}">
                <a16:creationId xmlns:a16="http://schemas.microsoft.com/office/drawing/2014/main" id="{E73286AB-A6ED-4369-998C-52A462B13909}"/>
              </a:ext>
            </a:extLst>
          </p:cNvPr>
          <p:cNvPicPr>
            <a:picLocks noChangeAspect="1"/>
          </p:cNvPicPr>
          <p:nvPr/>
        </p:nvPicPr>
        <p:blipFill rotWithShape="1">
          <a:blip r:embed="rId5"/>
          <a:srcRect l="28199" t="34163" r="31887" b="31403"/>
          <a:stretch/>
        </p:blipFill>
        <p:spPr>
          <a:xfrm>
            <a:off x="4599385" y="1512263"/>
            <a:ext cx="1702121" cy="1431810"/>
          </a:xfrm>
          <a:prstGeom prst="rect">
            <a:avLst/>
          </a:prstGeom>
        </p:spPr>
      </p:pic>
      <p:pic>
        <p:nvPicPr>
          <p:cNvPr id="11" name="Picture 11">
            <a:extLst>
              <a:ext uri="{FF2B5EF4-FFF2-40B4-BE49-F238E27FC236}">
                <a16:creationId xmlns:a16="http://schemas.microsoft.com/office/drawing/2014/main" id="{F10A6C3E-8BBE-44FD-B73D-D8741CB495AD}"/>
              </a:ext>
            </a:extLst>
          </p:cNvPr>
          <p:cNvPicPr>
            <a:picLocks noChangeAspect="1"/>
          </p:cNvPicPr>
          <p:nvPr/>
        </p:nvPicPr>
        <p:blipFill rotWithShape="1">
          <a:blip r:embed="rId6"/>
          <a:srcRect t="232" r="64534" b="64707"/>
          <a:stretch/>
        </p:blipFill>
        <p:spPr>
          <a:xfrm>
            <a:off x="6665118" y="1451565"/>
            <a:ext cx="1449164" cy="1492965"/>
          </a:xfrm>
          <a:prstGeom prst="rect">
            <a:avLst/>
          </a:prstGeom>
        </p:spPr>
      </p:pic>
    </p:spTree>
    <p:extLst>
      <p:ext uri="{BB962C8B-B14F-4D97-AF65-F5344CB8AC3E}">
        <p14:creationId xmlns:p14="http://schemas.microsoft.com/office/powerpoint/2010/main" val="4271735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F3B264-D306-4F88-948E-B121EB9FB946}"/>
              </a:ext>
            </a:extLst>
          </p:cNvPr>
          <p:cNvSpPr>
            <a:spLocks noGrp="1"/>
          </p:cNvSpPr>
          <p:nvPr>
            <p:ph type="title"/>
          </p:nvPr>
        </p:nvSpPr>
        <p:spPr/>
        <p:txBody>
          <a:bodyPr/>
          <a:lstStyle/>
          <a:p>
            <a:r>
              <a:rPr lang="ja-JP" altLang="en-US" sz="2400">
                <a:ea typeface="ＭＳ Ｐゴシック"/>
                <a:cs typeface="Calibri Light"/>
              </a:rPr>
              <a:t>Issue on SNS</a:t>
            </a:r>
            <a:endParaRPr kumimoji="1" lang="ja-JP" altLang="en-US" sz="2400"/>
          </a:p>
        </p:txBody>
      </p:sp>
      <p:sp>
        <p:nvSpPr>
          <p:cNvPr id="3" name="コンテンツ プレースホルダー 2">
            <a:extLst>
              <a:ext uri="{FF2B5EF4-FFF2-40B4-BE49-F238E27FC236}">
                <a16:creationId xmlns:a16="http://schemas.microsoft.com/office/drawing/2014/main" id="{01DDF91E-4BD8-4545-A52E-4A29F15F9386}"/>
              </a:ext>
            </a:extLst>
          </p:cNvPr>
          <p:cNvSpPr>
            <a:spLocks noGrp="1"/>
          </p:cNvSpPr>
          <p:nvPr>
            <p:ph type="body" idx="1"/>
          </p:nvPr>
        </p:nvSpPr>
        <p:spPr>
          <a:xfrm>
            <a:off x="772603" y="1601194"/>
            <a:ext cx="7037474" cy="3145500"/>
          </a:xfrm>
        </p:spPr>
        <p:txBody>
          <a:bodyPr spcFirstLastPara="1" vert="horz" wrap="square" lIns="68580" tIns="34290" rIns="68580" bIns="34290" rtlCol="0" anchor="t" anchorCtr="0">
            <a:normAutofit/>
          </a:bodyPr>
          <a:lstStyle/>
          <a:p>
            <a:pPr marL="0" indent="0">
              <a:buNone/>
            </a:pPr>
            <a:r>
              <a:rPr lang="ja-JP" altLang="en-US">
                <a:ea typeface="ＭＳ Ｐゴシック"/>
                <a:cs typeface="Calibri"/>
              </a:rPr>
              <a:t>1-to-many : conversation exposed to public</a:t>
            </a:r>
            <a:endParaRPr lang="ja-JP" altLang="en-US">
              <a:ea typeface="ＭＳ Ｐゴシック" panose="020B0600070205080204" pitchFamily="34" charset="-128"/>
              <a:cs typeface="Calibri"/>
            </a:endParaRPr>
          </a:p>
          <a:p>
            <a:pPr marL="685800" lvl="2" indent="0">
              <a:buNone/>
            </a:pPr>
            <a:r>
              <a:rPr lang="ja-JP" altLang="en-US">
                <a:ea typeface="ＭＳ Ｐゴシック"/>
                <a:cs typeface="Calibri"/>
              </a:rPr>
              <a:t>Ex)</a:t>
            </a:r>
          </a:p>
          <a:p>
            <a:pPr marL="685800" lvl="2" indent="0">
              <a:buNone/>
            </a:pPr>
            <a:endParaRPr lang="ja-JP" altLang="en-US">
              <a:ea typeface="ＭＳ Ｐゴシック"/>
              <a:cs typeface="Calibri"/>
            </a:endParaRPr>
          </a:p>
          <a:p>
            <a:pPr marL="76200" indent="0">
              <a:buNone/>
            </a:pPr>
            <a:r>
              <a:rPr lang="ja-JP" altLang="en-US">
                <a:ea typeface="ＭＳ Ｐゴシック"/>
                <a:cs typeface="Calibri"/>
              </a:rPr>
              <a:t>1-to-1 : hard to start convesations without some topics</a:t>
            </a:r>
          </a:p>
          <a:p>
            <a:pPr marL="685800" lvl="2" indent="0">
              <a:buNone/>
            </a:pPr>
            <a:r>
              <a:rPr lang="ja-JP" altLang="en-US">
                <a:ea typeface="ＭＳ Ｐゴシック"/>
                <a:cs typeface="Calibri"/>
              </a:rPr>
              <a:t>Ex) </a:t>
            </a:r>
          </a:p>
        </p:txBody>
      </p:sp>
      <p:sp>
        <p:nvSpPr>
          <p:cNvPr id="4" name="スライド番号プレースホルダー 3">
            <a:extLst>
              <a:ext uri="{FF2B5EF4-FFF2-40B4-BE49-F238E27FC236}">
                <a16:creationId xmlns:a16="http://schemas.microsoft.com/office/drawing/2014/main" id="{EEB2677C-6355-8E46-B47E-D7413293C3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grpSp>
        <p:nvGrpSpPr>
          <p:cNvPr id="12" name="Group 11">
            <a:extLst>
              <a:ext uri="{FF2B5EF4-FFF2-40B4-BE49-F238E27FC236}">
                <a16:creationId xmlns:a16="http://schemas.microsoft.com/office/drawing/2014/main" id="{E1DF16C2-C8F4-470F-AFD5-CAD8B5FA4799}"/>
              </a:ext>
            </a:extLst>
          </p:cNvPr>
          <p:cNvGrpSpPr/>
          <p:nvPr/>
        </p:nvGrpSpPr>
        <p:grpSpPr>
          <a:xfrm>
            <a:off x="1959500" y="2144922"/>
            <a:ext cx="1287335" cy="2155615"/>
            <a:chOff x="1959500" y="2144922"/>
            <a:chExt cx="1287335" cy="2155615"/>
          </a:xfrm>
        </p:grpSpPr>
        <p:pic>
          <p:nvPicPr>
            <p:cNvPr id="5" name="Picture 5">
              <a:extLst>
                <a:ext uri="{FF2B5EF4-FFF2-40B4-BE49-F238E27FC236}">
                  <a16:creationId xmlns:a16="http://schemas.microsoft.com/office/drawing/2014/main" id="{3EAB2E18-F321-4464-BC60-4791E034B6FE}"/>
                </a:ext>
              </a:extLst>
            </p:cNvPr>
            <p:cNvPicPr>
              <a:picLocks noChangeAspect="1"/>
            </p:cNvPicPr>
            <p:nvPr/>
          </p:nvPicPr>
          <p:blipFill>
            <a:blip r:embed="rId3"/>
            <a:stretch>
              <a:fillRect/>
            </a:stretch>
          </p:blipFill>
          <p:spPr>
            <a:xfrm>
              <a:off x="1959500" y="2144922"/>
              <a:ext cx="671424" cy="663157"/>
            </a:xfrm>
            <a:prstGeom prst="rect">
              <a:avLst/>
            </a:prstGeom>
          </p:spPr>
        </p:pic>
        <p:pic>
          <p:nvPicPr>
            <p:cNvPr id="7" name="Picture 7">
              <a:extLst>
                <a:ext uri="{FF2B5EF4-FFF2-40B4-BE49-F238E27FC236}">
                  <a16:creationId xmlns:a16="http://schemas.microsoft.com/office/drawing/2014/main" id="{6BB0528A-86BD-42B8-AAE7-CEE27F29633B}"/>
                </a:ext>
              </a:extLst>
            </p:cNvPr>
            <p:cNvPicPr>
              <a:picLocks noChangeAspect="1"/>
            </p:cNvPicPr>
            <p:nvPr/>
          </p:nvPicPr>
          <p:blipFill>
            <a:blip r:embed="rId4"/>
            <a:stretch>
              <a:fillRect/>
            </a:stretch>
          </p:blipFill>
          <p:spPr>
            <a:xfrm>
              <a:off x="2036552" y="3732767"/>
              <a:ext cx="523945" cy="508399"/>
            </a:xfrm>
            <a:prstGeom prst="rect">
              <a:avLst/>
            </a:prstGeom>
          </p:spPr>
        </p:pic>
        <p:pic>
          <p:nvPicPr>
            <p:cNvPr id="6" name="Picture 7">
              <a:extLst>
                <a:ext uri="{FF2B5EF4-FFF2-40B4-BE49-F238E27FC236}">
                  <a16:creationId xmlns:a16="http://schemas.microsoft.com/office/drawing/2014/main" id="{660FA804-59C8-4E7B-9842-DCF500585766}"/>
                </a:ext>
              </a:extLst>
            </p:cNvPr>
            <p:cNvPicPr>
              <a:picLocks noChangeAspect="1"/>
            </p:cNvPicPr>
            <p:nvPr/>
          </p:nvPicPr>
          <p:blipFill>
            <a:blip r:embed="rId5"/>
            <a:stretch>
              <a:fillRect/>
            </a:stretch>
          </p:blipFill>
          <p:spPr>
            <a:xfrm>
              <a:off x="2714625" y="2250281"/>
              <a:ext cx="452438" cy="452438"/>
            </a:xfrm>
            <a:prstGeom prst="rect">
              <a:avLst/>
            </a:prstGeom>
          </p:spPr>
        </p:pic>
        <p:pic>
          <p:nvPicPr>
            <p:cNvPr id="9" name="Picture 9">
              <a:extLst>
                <a:ext uri="{FF2B5EF4-FFF2-40B4-BE49-F238E27FC236}">
                  <a16:creationId xmlns:a16="http://schemas.microsoft.com/office/drawing/2014/main" id="{1A4B1228-A092-4139-89D0-A42C0653B47D}"/>
                </a:ext>
              </a:extLst>
            </p:cNvPr>
            <p:cNvPicPr>
              <a:picLocks noChangeAspect="1"/>
            </p:cNvPicPr>
            <p:nvPr/>
          </p:nvPicPr>
          <p:blipFill>
            <a:blip r:embed="rId6"/>
            <a:stretch>
              <a:fillRect/>
            </a:stretch>
          </p:blipFill>
          <p:spPr>
            <a:xfrm>
              <a:off x="2634853" y="3676649"/>
              <a:ext cx="611982" cy="623888"/>
            </a:xfrm>
            <a:prstGeom prst="rect">
              <a:avLst/>
            </a:prstGeom>
          </p:spPr>
        </p:pic>
      </p:grpSp>
      <p:pic>
        <p:nvPicPr>
          <p:cNvPr id="10" name="Picture 10">
            <a:extLst>
              <a:ext uri="{FF2B5EF4-FFF2-40B4-BE49-F238E27FC236}">
                <a16:creationId xmlns:a16="http://schemas.microsoft.com/office/drawing/2014/main" id="{AE74E323-879F-4BF6-A574-9C40BF4E0BB6}"/>
              </a:ext>
            </a:extLst>
          </p:cNvPr>
          <p:cNvPicPr>
            <a:picLocks noChangeAspect="1"/>
          </p:cNvPicPr>
          <p:nvPr/>
        </p:nvPicPr>
        <p:blipFill>
          <a:blip r:embed="rId7"/>
          <a:stretch>
            <a:fillRect/>
          </a:stretch>
        </p:blipFill>
        <p:spPr>
          <a:xfrm>
            <a:off x="6105525" y="1754529"/>
            <a:ext cx="1707355" cy="1116518"/>
          </a:xfrm>
          <a:prstGeom prst="rect">
            <a:avLst/>
          </a:prstGeom>
        </p:spPr>
      </p:pic>
      <p:grpSp>
        <p:nvGrpSpPr>
          <p:cNvPr id="15" name="Group 14">
            <a:extLst>
              <a:ext uri="{FF2B5EF4-FFF2-40B4-BE49-F238E27FC236}">
                <a16:creationId xmlns:a16="http://schemas.microsoft.com/office/drawing/2014/main" id="{C62FB2E3-37CB-4EF6-BC1C-082BE30AB2A2}"/>
              </a:ext>
            </a:extLst>
          </p:cNvPr>
          <p:cNvGrpSpPr/>
          <p:nvPr/>
        </p:nvGrpSpPr>
        <p:grpSpPr>
          <a:xfrm>
            <a:off x="6246018" y="3674267"/>
            <a:ext cx="1119187" cy="160736"/>
            <a:chOff x="6103143" y="3674267"/>
            <a:chExt cx="1119187" cy="160736"/>
          </a:xfrm>
        </p:grpSpPr>
        <p:sp>
          <p:nvSpPr>
            <p:cNvPr id="11" name="Oval 10">
              <a:extLst>
                <a:ext uri="{FF2B5EF4-FFF2-40B4-BE49-F238E27FC236}">
                  <a16:creationId xmlns:a16="http://schemas.microsoft.com/office/drawing/2014/main" id="{86BF5FB2-D8A6-4239-AF46-3B59AE3D3707}"/>
                </a:ext>
              </a:extLst>
            </p:cNvPr>
            <p:cNvSpPr/>
            <p:nvPr/>
          </p:nvSpPr>
          <p:spPr>
            <a:xfrm>
              <a:off x="6103143" y="3674267"/>
              <a:ext cx="148829" cy="16073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45567CB-0270-482B-9468-FF4BFDA7FB26}"/>
                </a:ext>
              </a:extLst>
            </p:cNvPr>
            <p:cNvCxnSpPr/>
            <p:nvPr/>
          </p:nvCxnSpPr>
          <p:spPr>
            <a:xfrm>
              <a:off x="6305549" y="3751658"/>
              <a:ext cx="700087" cy="357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1D794C71-BC53-44F3-9A7F-1B58C9E44E21}"/>
                </a:ext>
              </a:extLst>
            </p:cNvPr>
            <p:cNvSpPr/>
            <p:nvPr/>
          </p:nvSpPr>
          <p:spPr>
            <a:xfrm>
              <a:off x="7067549" y="3680220"/>
              <a:ext cx="154781" cy="154782"/>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9362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D50EB8E1-6398-4D47-97E5-DC0086B4E89C}"/>
              </a:ext>
            </a:extLst>
          </p:cNvPr>
          <p:cNvPicPr>
            <a:picLocks noChangeAspect="1"/>
          </p:cNvPicPr>
          <p:nvPr/>
        </p:nvPicPr>
        <p:blipFill rotWithShape="1">
          <a:blip r:embed="rId3"/>
          <a:srcRect r="3668" b="14005"/>
          <a:stretch/>
        </p:blipFill>
        <p:spPr>
          <a:xfrm>
            <a:off x="6137755" y="2085155"/>
            <a:ext cx="2971320" cy="2339222"/>
          </a:xfrm>
          <a:prstGeom prst="rect">
            <a:avLst/>
          </a:prstGeom>
        </p:spPr>
      </p:pic>
      <p:sp>
        <p:nvSpPr>
          <p:cNvPr id="2" name="タイトル 1">
            <a:extLst>
              <a:ext uri="{FF2B5EF4-FFF2-40B4-BE49-F238E27FC236}">
                <a16:creationId xmlns:a16="http://schemas.microsoft.com/office/drawing/2014/main" id="{D6489B2D-BAA0-449F-96FC-ABA29B0907C8}"/>
              </a:ext>
            </a:extLst>
          </p:cNvPr>
          <p:cNvSpPr>
            <a:spLocks noGrp="1"/>
          </p:cNvSpPr>
          <p:nvPr>
            <p:ph type="title"/>
          </p:nvPr>
        </p:nvSpPr>
        <p:spPr/>
        <p:txBody>
          <a:bodyPr/>
          <a:lstStyle/>
          <a:p>
            <a:r>
              <a:rPr lang="ja-JP" altLang="en-US" sz="2400">
                <a:ea typeface="ＭＳ Ｐゴシック"/>
                <a:cs typeface="Calibri Light"/>
              </a:rPr>
              <a:t>Solutions</a:t>
            </a:r>
            <a:endParaRPr lang="ja-JP" altLang="en-US" sz="2400"/>
          </a:p>
        </p:txBody>
      </p:sp>
      <p:sp>
        <p:nvSpPr>
          <p:cNvPr id="3" name="コンテンツ プレースホルダー 2">
            <a:extLst>
              <a:ext uri="{FF2B5EF4-FFF2-40B4-BE49-F238E27FC236}">
                <a16:creationId xmlns:a16="http://schemas.microsoft.com/office/drawing/2014/main" id="{B06DC521-06B3-4F1D-993F-FC631810FC28}"/>
              </a:ext>
            </a:extLst>
          </p:cNvPr>
          <p:cNvSpPr>
            <a:spLocks noGrp="1"/>
          </p:cNvSpPr>
          <p:nvPr>
            <p:ph type="body" idx="1"/>
          </p:nvPr>
        </p:nvSpPr>
        <p:spPr>
          <a:xfrm>
            <a:off x="665255" y="1406853"/>
            <a:ext cx="7696137" cy="3145500"/>
          </a:xfrm>
        </p:spPr>
        <p:txBody>
          <a:bodyPr spcFirstLastPara="1" vert="horz" wrap="square" lIns="68580" tIns="34290" rIns="68580" bIns="34290" rtlCol="0" anchor="t" anchorCtr="0">
            <a:noAutofit/>
          </a:bodyPr>
          <a:lstStyle/>
          <a:p>
            <a:pPr marL="0" indent="0">
              <a:buNone/>
            </a:pPr>
            <a:r>
              <a:rPr lang="en-US" altLang="ja-JP" b="1">
                <a:ea typeface="+mn-lt"/>
                <a:cs typeface="+mn-lt"/>
              </a:rPr>
              <a:t>App enabling you to </a:t>
            </a:r>
            <a:r>
              <a:rPr lang="en-US" altLang="ja-JP" b="1">
                <a:solidFill>
                  <a:srgbClr val="FF0000"/>
                </a:solidFill>
                <a:ea typeface="+mn-lt"/>
                <a:cs typeface="+mn-lt"/>
              </a:rPr>
              <a:t>keep in touch</a:t>
            </a:r>
            <a:r>
              <a:rPr lang="en-US" altLang="ja-JP" b="1">
                <a:ea typeface="+mn-lt"/>
                <a:cs typeface="+mn-lt"/>
              </a:rPr>
              <a:t> with your precious people</a:t>
            </a:r>
          </a:p>
          <a:p>
            <a:pPr marL="0" indent="0">
              <a:buNone/>
            </a:pPr>
            <a:endParaRPr lang="ja-JP" altLang="en-US" b="1">
              <a:ea typeface="+mn-lt"/>
              <a:cs typeface="+mn-lt"/>
            </a:endParaRPr>
          </a:p>
          <a:p>
            <a:pPr marL="0" indent="0">
              <a:buNone/>
            </a:pPr>
            <a:endParaRPr lang="en-US" altLang="ja-JP" b="1">
              <a:ea typeface="+mn-lt"/>
              <a:cs typeface="+mn-lt"/>
            </a:endParaRPr>
          </a:p>
        </p:txBody>
      </p:sp>
      <p:sp>
        <p:nvSpPr>
          <p:cNvPr id="4" name="スライド番号プレースホルダー 3">
            <a:extLst>
              <a:ext uri="{FF2B5EF4-FFF2-40B4-BE49-F238E27FC236}">
                <a16:creationId xmlns:a16="http://schemas.microsoft.com/office/drawing/2014/main" id="{15F3B791-DCE1-5B4F-A124-7D7F6974EE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9" name="Picture 9">
            <a:extLst>
              <a:ext uri="{FF2B5EF4-FFF2-40B4-BE49-F238E27FC236}">
                <a16:creationId xmlns:a16="http://schemas.microsoft.com/office/drawing/2014/main" id="{7DA8339B-0622-4850-8D04-9471172F1CC7}"/>
              </a:ext>
            </a:extLst>
          </p:cNvPr>
          <p:cNvPicPr>
            <a:picLocks noChangeAspect="1"/>
          </p:cNvPicPr>
          <p:nvPr/>
        </p:nvPicPr>
        <p:blipFill>
          <a:blip r:embed="rId4"/>
          <a:stretch>
            <a:fillRect/>
          </a:stretch>
        </p:blipFill>
        <p:spPr>
          <a:xfrm>
            <a:off x="418764" y="2676946"/>
            <a:ext cx="1483877" cy="1473762"/>
          </a:xfrm>
          <a:prstGeom prst="rect">
            <a:avLst/>
          </a:prstGeom>
        </p:spPr>
      </p:pic>
      <p:sp>
        <p:nvSpPr>
          <p:cNvPr id="10" name="TextBox 9">
            <a:extLst>
              <a:ext uri="{FF2B5EF4-FFF2-40B4-BE49-F238E27FC236}">
                <a16:creationId xmlns:a16="http://schemas.microsoft.com/office/drawing/2014/main" id="{188DE8C3-E47E-4380-BAE6-DB542C5504B5}"/>
              </a:ext>
            </a:extLst>
          </p:cNvPr>
          <p:cNvSpPr txBox="1"/>
          <p:nvPr/>
        </p:nvSpPr>
        <p:spPr>
          <a:xfrm>
            <a:off x="3711210" y="3627761"/>
            <a:ext cx="109444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Abadi Extra Light"/>
              </a:rPr>
              <a:t>EmoLog</a:t>
            </a:r>
          </a:p>
        </p:txBody>
      </p:sp>
      <p:sp>
        <p:nvSpPr>
          <p:cNvPr id="11" name="Arrow: Right 10">
            <a:extLst>
              <a:ext uri="{FF2B5EF4-FFF2-40B4-BE49-F238E27FC236}">
                <a16:creationId xmlns:a16="http://schemas.microsoft.com/office/drawing/2014/main" id="{222F352E-2DFA-4916-B2BB-35A5F0ABCDA4}"/>
              </a:ext>
            </a:extLst>
          </p:cNvPr>
          <p:cNvSpPr/>
          <p:nvPr/>
        </p:nvSpPr>
        <p:spPr>
          <a:xfrm>
            <a:off x="2120477" y="3325765"/>
            <a:ext cx="328739" cy="182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3E912BE-DB0B-45A2-A3EF-EC667F74B23A}"/>
              </a:ext>
            </a:extLst>
          </p:cNvPr>
          <p:cNvSpPr/>
          <p:nvPr/>
        </p:nvSpPr>
        <p:spPr>
          <a:xfrm>
            <a:off x="5893388" y="3285304"/>
            <a:ext cx="328739" cy="182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3">
            <a:extLst>
              <a:ext uri="{FF2B5EF4-FFF2-40B4-BE49-F238E27FC236}">
                <a16:creationId xmlns:a16="http://schemas.microsoft.com/office/drawing/2014/main" id="{6460AB5C-71CA-487E-998A-3C99668AC44D}"/>
              </a:ext>
            </a:extLst>
          </p:cNvPr>
          <p:cNvPicPr>
            <a:picLocks noChangeAspect="1"/>
          </p:cNvPicPr>
          <p:nvPr/>
        </p:nvPicPr>
        <p:blipFill rotWithShape="1">
          <a:blip r:embed="rId5"/>
          <a:srcRect l="10087" t="26008" r="8842" b="66494"/>
          <a:stretch/>
        </p:blipFill>
        <p:spPr>
          <a:xfrm>
            <a:off x="2689572" y="3059800"/>
            <a:ext cx="3007605" cy="534422"/>
          </a:xfrm>
          <a:prstGeom prst="rect">
            <a:avLst/>
          </a:prstGeom>
        </p:spPr>
      </p:pic>
    </p:spTree>
    <p:extLst>
      <p:ext uri="{BB962C8B-B14F-4D97-AF65-F5344CB8AC3E}">
        <p14:creationId xmlns:p14="http://schemas.microsoft.com/office/powerpoint/2010/main" val="321681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1E10285-4B13-495B-B1DF-2A73318C0DC4}"/>
              </a:ext>
            </a:extLst>
          </p:cNvPr>
          <p:cNvSpPr>
            <a:spLocks noGrp="1"/>
          </p:cNvSpPr>
          <p:nvPr>
            <p:ph type="title"/>
          </p:nvPr>
        </p:nvSpPr>
        <p:spPr/>
        <p:txBody>
          <a:bodyPr/>
          <a:lstStyle/>
          <a:p>
            <a:r>
              <a:rPr lang="ja-JP" altLang="en-US" sz="2400">
                <a:ea typeface="ＭＳ Ｐゴシック"/>
                <a:cs typeface="Calibri Light"/>
              </a:rPr>
              <a:t>Target user</a:t>
            </a:r>
            <a:endParaRPr kumimoji="1" lang="ja-JP" altLang="en-US" sz="2400"/>
          </a:p>
        </p:txBody>
      </p:sp>
      <p:sp>
        <p:nvSpPr>
          <p:cNvPr id="3" name="コンテンツ プレースホルダー 2">
            <a:extLst>
              <a:ext uri="{FF2B5EF4-FFF2-40B4-BE49-F238E27FC236}">
                <a16:creationId xmlns:a16="http://schemas.microsoft.com/office/drawing/2014/main" id="{B6919C0D-96DF-4640-8D57-3476542AA602}"/>
              </a:ext>
            </a:extLst>
          </p:cNvPr>
          <p:cNvSpPr>
            <a:spLocks noGrp="1"/>
          </p:cNvSpPr>
          <p:nvPr>
            <p:ph type="body" idx="1"/>
          </p:nvPr>
        </p:nvSpPr>
        <p:spPr>
          <a:xfrm>
            <a:off x="814275" y="1327350"/>
            <a:ext cx="7569871" cy="3145500"/>
          </a:xfrm>
        </p:spPr>
        <p:txBody>
          <a:bodyPr spcFirstLastPara="1" vert="horz" wrap="square" lIns="68580" tIns="34290" rIns="68580" bIns="34290" rtlCol="0" anchor="t" anchorCtr="0">
            <a:normAutofit/>
          </a:bodyPr>
          <a:lstStyle/>
          <a:p>
            <a:r>
              <a:rPr lang="en" altLang="ja-JP" dirty="0"/>
              <a:t>parents and children whose children are living on their own as students.</a:t>
            </a:r>
          </a:p>
          <a:p>
            <a:endParaRPr lang="en" altLang="ja-JP" dirty="0"/>
          </a:p>
          <a:p>
            <a:r>
              <a:rPr lang="en-US" altLang="ja-JP" dirty="0">
                <a:ea typeface="+mn-lt"/>
                <a:cs typeface="+mn-lt"/>
              </a:rPr>
              <a:t>Close friends who has moved away from where he lives</a:t>
            </a:r>
            <a:endParaRPr lang="en-US" altLang="ja-JP" dirty="0">
              <a:ea typeface="ＭＳ Ｐゴシック" panose="020B0600070205080204" pitchFamily="34" charset="-128"/>
              <a:cs typeface="Calibri"/>
            </a:endParaRPr>
          </a:p>
          <a:p>
            <a:pPr>
              <a:spcBef>
                <a:spcPts val="0"/>
              </a:spcBef>
            </a:pPr>
            <a:endParaRPr lang="en-US" altLang="ja-JP" dirty="0">
              <a:ea typeface="ＭＳ Ｐゴシック"/>
              <a:cs typeface="Calibri"/>
            </a:endParaRPr>
          </a:p>
        </p:txBody>
      </p:sp>
      <p:sp>
        <p:nvSpPr>
          <p:cNvPr id="4" name="スライド番号プレースホルダー 3">
            <a:extLst>
              <a:ext uri="{FF2B5EF4-FFF2-40B4-BE49-F238E27FC236}">
                <a16:creationId xmlns:a16="http://schemas.microsoft.com/office/drawing/2014/main" id="{0EA345AE-81D1-064D-B41A-967A716ECC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Tree>
    <p:extLst>
      <p:ext uri="{BB962C8B-B14F-4D97-AF65-F5344CB8AC3E}">
        <p14:creationId xmlns:p14="http://schemas.microsoft.com/office/powerpoint/2010/main" val="67749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1130D9-F61C-47E7-AC93-03E1E382046C}"/>
              </a:ext>
            </a:extLst>
          </p:cNvPr>
          <p:cNvSpPr>
            <a:spLocks noGrp="1"/>
          </p:cNvSpPr>
          <p:nvPr>
            <p:ph type="title"/>
          </p:nvPr>
        </p:nvSpPr>
        <p:spPr/>
        <p:txBody>
          <a:bodyPr/>
          <a:lstStyle/>
          <a:p>
            <a:r>
              <a:rPr lang="ja-JP" altLang="en-US">
                <a:ea typeface="ＭＳ Ｐゴシック"/>
                <a:cs typeface="Calibri Light"/>
              </a:rPr>
              <a:t>Concept Video</a:t>
            </a:r>
            <a:endParaRPr kumimoji="1" lang="ja-JP" altLang="en-US"/>
          </a:p>
        </p:txBody>
      </p:sp>
      <p:sp>
        <p:nvSpPr>
          <p:cNvPr id="3" name="コンテンツ プレースホルダー 2">
            <a:extLst>
              <a:ext uri="{FF2B5EF4-FFF2-40B4-BE49-F238E27FC236}">
                <a16:creationId xmlns:a16="http://schemas.microsoft.com/office/drawing/2014/main" id="{9BF2D85C-481D-4325-95F5-CE9FFEAA6D2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8295437-8860-1547-ABC7-56028FC3BA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rototype-05_2" descr="prototype-05_2">
            <a:hlinkClick r:id="" action="ppaction://media"/>
            <a:extLst>
              <a:ext uri="{FF2B5EF4-FFF2-40B4-BE49-F238E27FC236}">
                <a16:creationId xmlns:a16="http://schemas.microsoft.com/office/drawing/2014/main" id="{26438DCC-E347-0346-A2A5-41DD71C78A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0200" y="1327350"/>
            <a:ext cx="6306675" cy="3547504"/>
          </a:xfrm>
          <a:prstGeom prst="rect">
            <a:avLst/>
          </a:prstGeom>
        </p:spPr>
      </p:pic>
    </p:spTree>
    <p:extLst>
      <p:ext uri="{BB962C8B-B14F-4D97-AF65-F5344CB8AC3E}">
        <p14:creationId xmlns:p14="http://schemas.microsoft.com/office/powerpoint/2010/main" val="1965107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7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F2BB77-EE82-4B62-BE10-E40B64B67A3E}"/>
              </a:ext>
            </a:extLst>
          </p:cNvPr>
          <p:cNvSpPr>
            <a:spLocks noGrp="1"/>
          </p:cNvSpPr>
          <p:nvPr>
            <p:ph type="title"/>
          </p:nvPr>
        </p:nvSpPr>
        <p:spPr/>
        <p:txBody>
          <a:bodyPr/>
          <a:lstStyle/>
          <a:p>
            <a:r>
              <a:rPr lang="ja-JP">
                <a:ea typeface="+mj-lt"/>
                <a:cs typeface="+mj-lt"/>
              </a:rPr>
              <a:t>Product Outline</a:t>
            </a:r>
            <a:endParaRPr lang="ja-JP"/>
          </a:p>
        </p:txBody>
      </p:sp>
      <p:sp>
        <p:nvSpPr>
          <p:cNvPr id="3" name="コンテンツ プレースホルダー 2">
            <a:extLst>
              <a:ext uri="{FF2B5EF4-FFF2-40B4-BE49-F238E27FC236}">
                <a16:creationId xmlns:a16="http://schemas.microsoft.com/office/drawing/2014/main" id="{D429A291-8D72-4883-AFE3-0895910A2585}"/>
              </a:ext>
            </a:extLst>
          </p:cNvPr>
          <p:cNvSpPr>
            <a:spLocks noGrp="1"/>
          </p:cNvSpPr>
          <p:nvPr>
            <p:ph type="body" idx="1"/>
          </p:nvPr>
        </p:nvSpPr>
        <p:spPr>
          <a:xfrm>
            <a:off x="814275" y="1327350"/>
            <a:ext cx="7534392" cy="3145500"/>
          </a:xfrm>
        </p:spPr>
        <p:txBody>
          <a:bodyPr spcFirstLastPara="1" vert="horz" wrap="square" lIns="68580" tIns="34290" rIns="68580" bIns="34290" rtlCol="0" anchor="t" anchorCtr="0">
            <a:normAutofit/>
          </a:bodyPr>
          <a:lstStyle/>
          <a:p>
            <a:pPr marL="76200" indent="0">
              <a:buNone/>
            </a:pPr>
            <a:r>
              <a:rPr lang="en-US" altLang="ja-JP" b="1">
                <a:ea typeface="+mn-lt"/>
                <a:cs typeface="+mn-lt"/>
              </a:rPr>
              <a:t>Posted lifelog of the day with emoji ( = "</a:t>
            </a:r>
            <a:r>
              <a:rPr lang="en-US" altLang="ja-JP" b="1" err="1">
                <a:ea typeface="+mn-lt"/>
                <a:cs typeface="+mn-lt"/>
              </a:rPr>
              <a:t>EmoLog</a:t>
            </a:r>
            <a:r>
              <a:rPr lang="en-US" altLang="ja-JP" b="1">
                <a:ea typeface="+mn-lt"/>
                <a:cs typeface="+mn-lt"/>
              </a:rPr>
              <a:t>" )</a:t>
            </a:r>
            <a:endParaRPr lang="en-US"/>
          </a:p>
          <a:p>
            <a:r>
              <a:rPr lang="en-US" altLang="ja-JP">
                <a:ea typeface="+mn-lt"/>
                <a:cs typeface="+mn-lt"/>
              </a:rPr>
              <a:t>Diary with illustrations</a:t>
            </a:r>
          </a:p>
          <a:p>
            <a:r>
              <a:rPr lang="en-US" altLang="ja-JP">
                <a:ea typeface="+mn-lt"/>
                <a:cs typeface="+mn-lt"/>
              </a:rPr>
              <a:t>Comment on lifelog (1 on 1)</a:t>
            </a:r>
          </a:p>
          <a:p>
            <a:r>
              <a:rPr lang="en-US" altLang="ja-JP">
                <a:ea typeface="+mn-lt"/>
                <a:cs typeface="+mn-lt"/>
              </a:rPr>
              <a:t>Conversation makes your abstract lifelog more in detail !</a:t>
            </a:r>
            <a:endParaRPr lang="ja-JP" altLang="en-US"/>
          </a:p>
        </p:txBody>
      </p:sp>
      <p:sp>
        <p:nvSpPr>
          <p:cNvPr id="4" name="スライド番号プレースホルダー 3">
            <a:extLst>
              <a:ext uri="{FF2B5EF4-FFF2-40B4-BE49-F238E27FC236}">
                <a16:creationId xmlns:a16="http://schemas.microsoft.com/office/drawing/2014/main" id="{4FB12687-E074-024A-89A6-090339830E0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5" name="Picture 5">
            <a:extLst>
              <a:ext uri="{FF2B5EF4-FFF2-40B4-BE49-F238E27FC236}">
                <a16:creationId xmlns:a16="http://schemas.microsoft.com/office/drawing/2014/main" id="{419C77D9-C821-44EC-BCDC-9F345EB294E4}"/>
              </a:ext>
            </a:extLst>
          </p:cNvPr>
          <p:cNvPicPr>
            <a:picLocks noChangeAspect="1"/>
          </p:cNvPicPr>
          <p:nvPr/>
        </p:nvPicPr>
        <p:blipFill>
          <a:blip r:embed="rId2"/>
          <a:stretch>
            <a:fillRect/>
          </a:stretch>
        </p:blipFill>
        <p:spPr>
          <a:xfrm>
            <a:off x="451449" y="3437536"/>
            <a:ext cx="1889904" cy="1287673"/>
          </a:xfrm>
          <a:prstGeom prst="rect">
            <a:avLst/>
          </a:prstGeom>
        </p:spPr>
      </p:pic>
      <p:sp>
        <p:nvSpPr>
          <p:cNvPr id="6" name="Arrow: Right 5">
            <a:extLst>
              <a:ext uri="{FF2B5EF4-FFF2-40B4-BE49-F238E27FC236}">
                <a16:creationId xmlns:a16="http://schemas.microsoft.com/office/drawing/2014/main" id="{53F08B9A-4D86-4213-A90F-13BBFBE17CA7}"/>
              </a:ext>
            </a:extLst>
          </p:cNvPr>
          <p:cNvSpPr/>
          <p:nvPr/>
        </p:nvSpPr>
        <p:spPr>
          <a:xfrm>
            <a:off x="2573173" y="3914537"/>
            <a:ext cx="981254" cy="485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1">
            <a:extLst>
              <a:ext uri="{FF2B5EF4-FFF2-40B4-BE49-F238E27FC236}">
                <a16:creationId xmlns:a16="http://schemas.microsoft.com/office/drawing/2014/main" id="{271DDD55-91FB-46D5-9D51-20096F6BEA30}"/>
              </a:ext>
            </a:extLst>
          </p:cNvPr>
          <p:cNvPicPr>
            <a:picLocks noChangeAspect="1"/>
          </p:cNvPicPr>
          <p:nvPr/>
        </p:nvPicPr>
        <p:blipFill>
          <a:blip r:embed="rId3"/>
          <a:stretch>
            <a:fillRect/>
          </a:stretch>
        </p:blipFill>
        <p:spPr>
          <a:xfrm>
            <a:off x="3631721" y="3588058"/>
            <a:ext cx="1880559" cy="889583"/>
          </a:xfrm>
          <a:prstGeom prst="rect">
            <a:avLst/>
          </a:prstGeom>
        </p:spPr>
      </p:pic>
      <p:sp>
        <p:nvSpPr>
          <p:cNvPr id="9" name="Arrow: Right 8">
            <a:extLst>
              <a:ext uri="{FF2B5EF4-FFF2-40B4-BE49-F238E27FC236}">
                <a16:creationId xmlns:a16="http://schemas.microsoft.com/office/drawing/2014/main" id="{8D6AF177-3F00-4761-8E53-872F797C13ED}"/>
              </a:ext>
            </a:extLst>
          </p:cNvPr>
          <p:cNvSpPr/>
          <p:nvPr/>
        </p:nvSpPr>
        <p:spPr>
          <a:xfrm>
            <a:off x="5581635" y="3914537"/>
            <a:ext cx="981254" cy="4852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a:extLst>
              <a:ext uri="{FF2B5EF4-FFF2-40B4-BE49-F238E27FC236}">
                <a16:creationId xmlns:a16="http://schemas.microsoft.com/office/drawing/2014/main" id="{01B09D56-74F6-4229-8551-B7C052FE77FC}"/>
              </a:ext>
            </a:extLst>
          </p:cNvPr>
          <p:cNvPicPr>
            <a:picLocks noChangeAspect="1"/>
          </p:cNvPicPr>
          <p:nvPr/>
        </p:nvPicPr>
        <p:blipFill>
          <a:blip r:embed="rId4"/>
          <a:stretch>
            <a:fillRect/>
          </a:stretch>
        </p:blipFill>
        <p:spPr>
          <a:xfrm>
            <a:off x="6959540" y="3760847"/>
            <a:ext cx="648779" cy="641052"/>
          </a:xfrm>
          <a:prstGeom prst="rect">
            <a:avLst/>
          </a:prstGeom>
        </p:spPr>
      </p:pic>
    </p:spTree>
    <p:extLst>
      <p:ext uri="{BB962C8B-B14F-4D97-AF65-F5344CB8AC3E}">
        <p14:creationId xmlns:p14="http://schemas.microsoft.com/office/powerpoint/2010/main" val="3973458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5CB103-E3BE-4A86-AF9C-5F334A0E80B2}"/>
              </a:ext>
            </a:extLst>
          </p:cNvPr>
          <p:cNvSpPr>
            <a:spLocks noGrp="1"/>
          </p:cNvSpPr>
          <p:nvPr>
            <p:ph type="title"/>
          </p:nvPr>
        </p:nvSpPr>
        <p:spPr/>
        <p:txBody>
          <a:bodyPr/>
          <a:lstStyle/>
          <a:p>
            <a:r>
              <a:rPr lang="ja-JP" altLang="en-US">
                <a:ea typeface="ＭＳ Ｐゴシック"/>
                <a:cs typeface="Calibri Light"/>
              </a:rPr>
              <a:t>Originality 1</a:t>
            </a:r>
            <a:endParaRPr kumimoji="1" lang="ja-JP" altLang="en-US"/>
          </a:p>
        </p:txBody>
      </p:sp>
      <p:sp>
        <p:nvSpPr>
          <p:cNvPr id="3" name="コンテンツ プレースホルダー 2">
            <a:extLst>
              <a:ext uri="{FF2B5EF4-FFF2-40B4-BE49-F238E27FC236}">
                <a16:creationId xmlns:a16="http://schemas.microsoft.com/office/drawing/2014/main" id="{6CCB3CF9-A957-45CC-8097-984EC9FEE362}"/>
              </a:ext>
            </a:extLst>
          </p:cNvPr>
          <p:cNvSpPr>
            <a:spLocks noGrp="1"/>
          </p:cNvSpPr>
          <p:nvPr>
            <p:ph type="body" idx="1"/>
          </p:nvPr>
        </p:nvSpPr>
        <p:spPr>
          <a:xfrm>
            <a:off x="814275" y="1327350"/>
            <a:ext cx="7118307" cy="3145500"/>
          </a:xfrm>
        </p:spPr>
        <p:txBody>
          <a:bodyPr spcFirstLastPara="1" vert="horz" wrap="square" lIns="68580" tIns="34290" rIns="68580" bIns="34290" rtlCol="0" anchor="t" anchorCtr="0">
            <a:noAutofit/>
          </a:bodyPr>
          <a:lstStyle/>
          <a:p>
            <a:pPr marL="0" indent="0">
              <a:buNone/>
            </a:pPr>
            <a:r>
              <a:rPr lang="ja-JP" altLang="en-US" b="1">
                <a:ea typeface="ＭＳ Ｐゴシック"/>
                <a:cs typeface="Calibri"/>
              </a:rPr>
              <a:t>Emolog is an abstract message</a:t>
            </a:r>
          </a:p>
          <a:p>
            <a:r>
              <a:rPr lang="ja-JP" altLang="en-US">
                <a:ea typeface="ＭＳ Ｐゴシック"/>
                <a:cs typeface="Calibri"/>
              </a:rPr>
              <a:t>The receiver wonders what the EmoLog means &amp; asks the sender about the EmoLog</a:t>
            </a:r>
            <a:br>
              <a:rPr lang="ja-JP" altLang="en-US">
                <a:ea typeface="ＭＳ Ｐゴシック"/>
                <a:cs typeface="Calibri"/>
              </a:rPr>
            </a:br>
            <a:r>
              <a:rPr lang="ja-JP" altLang="en-US">
                <a:ea typeface="ＭＳ Ｐゴシック"/>
                <a:cs typeface="Calibri"/>
              </a:rPr>
              <a:t>→ Conversations will start</a:t>
            </a:r>
            <a:endParaRPr lang="ja-JP"/>
          </a:p>
          <a:p>
            <a:r>
              <a:rPr lang="ja-JP" altLang="en-US">
                <a:ea typeface="ＭＳ Ｐゴシック"/>
                <a:cs typeface="Calibri"/>
              </a:rPr>
              <a:t>Not all of your life is exposed to your friends</a:t>
            </a:r>
          </a:p>
          <a:p>
            <a:r>
              <a:rPr lang="ja-JP" altLang="en-US">
                <a:ea typeface="ＭＳ Ｐゴシック"/>
                <a:cs typeface="Calibri"/>
              </a:rPr>
              <a:t>Our App sometimes may send wrong EmoLogs</a:t>
            </a:r>
            <a:br>
              <a:rPr lang="ja-JP" altLang="en-US">
                <a:ea typeface="ＭＳ Ｐゴシック"/>
                <a:cs typeface="Calibri"/>
              </a:rPr>
            </a:br>
            <a:r>
              <a:rPr lang="ja-JP" altLang="en-US">
                <a:ea typeface="ＭＳ Ｐゴシック"/>
                <a:cs typeface="Calibri"/>
              </a:rPr>
              <a:t>→ The sender will explain what happened</a:t>
            </a:r>
            <a:br>
              <a:rPr lang="ja-JP" altLang="en-US">
                <a:ea typeface="ＭＳ Ｐゴシック"/>
                <a:cs typeface="Calibri"/>
              </a:rPr>
            </a:br>
            <a:r>
              <a:rPr lang="ja-JP" altLang="en-US">
                <a:ea typeface="ＭＳ Ｐゴシック"/>
                <a:cs typeface="Calibri"/>
              </a:rPr>
              <a:t>→ conversation</a:t>
            </a:r>
          </a:p>
        </p:txBody>
      </p:sp>
      <p:sp>
        <p:nvSpPr>
          <p:cNvPr id="4" name="スライド番号プレースホルダー 3">
            <a:extLst>
              <a:ext uri="{FF2B5EF4-FFF2-40B4-BE49-F238E27FC236}">
                <a16:creationId xmlns:a16="http://schemas.microsoft.com/office/drawing/2014/main" id="{FF4617C2-52CA-9C4E-8741-1C2CB0B0FA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5" name="Picture 5">
            <a:extLst>
              <a:ext uri="{FF2B5EF4-FFF2-40B4-BE49-F238E27FC236}">
                <a16:creationId xmlns:a16="http://schemas.microsoft.com/office/drawing/2014/main" id="{5CB2D75C-A544-4CB7-B1EF-013484D65915}"/>
              </a:ext>
            </a:extLst>
          </p:cNvPr>
          <p:cNvPicPr>
            <a:picLocks noChangeAspect="1"/>
          </p:cNvPicPr>
          <p:nvPr/>
        </p:nvPicPr>
        <p:blipFill>
          <a:blip r:embed="rId2"/>
          <a:stretch>
            <a:fillRect/>
          </a:stretch>
        </p:blipFill>
        <p:spPr>
          <a:xfrm>
            <a:off x="7071013" y="2899497"/>
            <a:ext cx="1877291" cy="1258166"/>
          </a:xfrm>
          <a:prstGeom prst="rect">
            <a:avLst/>
          </a:prstGeom>
        </p:spPr>
      </p:pic>
    </p:spTree>
    <p:extLst>
      <p:ext uri="{BB962C8B-B14F-4D97-AF65-F5344CB8AC3E}">
        <p14:creationId xmlns:p14="http://schemas.microsoft.com/office/powerpoint/2010/main" val="4046506989"/>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alerio · SlidesCarnival.pptx" id="{448B49A6-7A8F-F546-95DB-2D5EEFE19FD5}" vid="{2E6AED28-6B1C-2E45-ABD6-F35498AF934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Salerio template</Template>
  <TotalTime>0</TotalTime>
  <Words>1607</Words>
  <Application>Microsoft Office PowerPoint</Application>
  <PresentationFormat>On-screen Show (16:9)</PresentationFormat>
  <Paragraphs>220</Paragraphs>
  <Slides>21</Slides>
  <Notes>14</Notes>
  <HiddenSlides>3</HiddenSlides>
  <MMClips>1</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Salerio template</vt:lpstr>
      <vt:lpstr>PowerPoint Presentation</vt:lpstr>
      <vt:lpstr>Team　緑の爪(Midori-no-tsume) Naoto Nishida, Masahito Imai,  Yuta Takayama, Tsukasa Nakamura  Mentors : Terada Atsushi-san,                 Wakita Kenya-san</vt:lpstr>
      <vt:lpstr>Issue</vt:lpstr>
      <vt:lpstr>Issue on SNS</vt:lpstr>
      <vt:lpstr>Solutions</vt:lpstr>
      <vt:lpstr>Target user</vt:lpstr>
      <vt:lpstr>Concept Video</vt:lpstr>
      <vt:lpstr>Product Outline</vt:lpstr>
      <vt:lpstr>Originality 1</vt:lpstr>
      <vt:lpstr>Originality 2</vt:lpstr>
      <vt:lpstr>System flow chart</vt:lpstr>
      <vt:lpstr>System flow chart</vt:lpstr>
      <vt:lpstr>Technique</vt:lpstr>
      <vt:lpstr>Achievement</vt:lpstr>
      <vt:lpstr>Attentions in development </vt:lpstr>
      <vt:lpstr>Members main role</vt:lpstr>
      <vt:lpstr>Members role</vt:lpstr>
      <vt:lpstr>Future update</vt:lpstr>
      <vt:lpstr>PowerPoint Presentation</vt:lpstr>
      <vt:lpstr>PowerPoint Presentation</vt:lpstr>
      <vt:lpstr>デモ動画</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高山雄太</dc:creator>
  <cp:lastModifiedBy>高山雄太</cp:lastModifiedBy>
  <cp:revision>2</cp:revision>
  <dcterms:created xsi:type="dcterms:W3CDTF">2020-08-27T05:17:18Z</dcterms:created>
  <dcterms:modified xsi:type="dcterms:W3CDTF">2020-08-28T08:56:15Z</dcterms:modified>
</cp:coreProperties>
</file>